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762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8FA751"/>
                </a:solidFill>
                <a:latin typeface="Impact"/>
                <a:cs typeface="Impac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8FA751"/>
                </a:solidFill>
                <a:latin typeface="Impact"/>
                <a:cs typeface="Impac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8FA751"/>
                </a:solidFill>
                <a:latin typeface="Impact"/>
                <a:cs typeface="Impac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0"/>
            <a:ext cx="12096750" cy="681151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0" y="0"/>
            <a:ext cx="11980164" cy="664464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11748770" cy="6419215"/>
          </a:xfrm>
          <a:custGeom>
            <a:avLst/>
            <a:gdLst/>
            <a:ahLst/>
            <a:cxnLst/>
            <a:rect l="l" t="t" r="r" b="b"/>
            <a:pathLst>
              <a:path w="11748770" h="6419215">
                <a:moveTo>
                  <a:pt x="11725275" y="0"/>
                </a:moveTo>
                <a:lnTo>
                  <a:pt x="11748516" y="6419088"/>
                </a:lnTo>
                <a:lnTo>
                  <a:pt x="0" y="6410635"/>
                </a:lnTo>
              </a:path>
            </a:pathLst>
          </a:custGeom>
          <a:ln w="82296">
            <a:solidFill>
              <a:srgbClr val="7E7E7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0" y="5600700"/>
            <a:ext cx="11705844" cy="78028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4540" y="300050"/>
            <a:ext cx="9928225" cy="8489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8FA751"/>
                </a:solidFill>
                <a:latin typeface="Impact"/>
                <a:cs typeface="Impac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0249" y="1578356"/>
            <a:ext cx="10731500" cy="37763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8155685" y="5782102"/>
            <a:ext cx="1236345" cy="298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2320" y="5782102"/>
            <a:ext cx="7489190" cy="572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1" i="1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1275" y="0"/>
            <a:ext cx="11849989" cy="6831322"/>
            <a:chOff x="-41275" y="0"/>
            <a:chExt cx="11849989" cy="683132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2664"/>
              <a:ext cx="11808714" cy="678865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8" y="0"/>
              <a:ext cx="11667095" cy="658825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4282440"/>
              <a:ext cx="11329416" cy="202844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8720328" cy="45720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-41275" y="0"/>
              <a:ext cx="11430254" cy="64201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860869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5" dirty="0"/>
              <a:t>IDENTIFYING</a:t>
            </a:r>
            <a:r>
              <a:rPr spc="-65" dirty="0"/>
              <a:t> </a:t>
            </a:r>
            <a:r>
              <a:rPr dirty="0"/>
              <a:t>TEST</a:t>
            </a:r>
            <a:r>
              <a:rPr spc="-35" dirty="0"/>
              <a:t> </a:t>
            </a:r>
            <a:r>
              <a:rPr dirty="0"/>
              <a:t>DELIVERABLES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627504"/>
            <a:ext cx="10439400" cy="34004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201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ALSO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IDENTIFIES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DELIVERABLES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COME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OUT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CYCLE/TESTING</a:t>
            </a:r>
            <a:r>
              <a:rPr sz="1800" spc="-114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ACTIVITY.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ts val="2110"/>
              </a:lnSpc>
              <a:spcBef>
                <a:spcPts val="14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DELIVERABLES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INCLUDE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" dirty="0">
                <a:latin typeface="Times New Roman"/>
                <a:cs typeface="Times New Roman"/>
              </a:rPr>
              <a:t> FOLLOWING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01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PLAN </a:t>
            </a:r>
            <a:r>
              <a:rPr sz="1600" spc="-10" dirty="0">
                <a:latin typeface="Times New Roman"/>
                <a:cs typeface="Times New Roman"/>
              </a:rPr>
              <a:t>ITSELF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(MASTER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PLAN,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VARIOUS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OTHER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PLANS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 PROJECT)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 D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SIGN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SPECIFIC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ONS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CASES,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INCLUDING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r>
              <a:rPr sz="1600" spc="-150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AUTOMATION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IS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SPECIFIED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PLAN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LOGS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PRODUCED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BY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RUNNING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STS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SUM</a:t>
            </a:r>
            <a:r>
              <a:rPr sz="1600" spc="-10" dirty="0">
                <a:latin typeface="Times New Roman"/>
                <a:cs typeface="Times New Roman"/>
              </a:rPr>
              <a:t>M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9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Y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REPO</a:t>
            </a:r>
            <a:r>
              <a:rPr sz="1600" spc="-10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TS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22275"/>
            <a:ext cx="7872730" cy="1444625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5"/>
              </a:spcBef>
            </a:pPr>
            <a:r>
              <a:rPr sz="4900" spc="-5" dirty="0"/>
              <a:t>TESTING</a:t>
            </a:r>
            <a:r>
              <a:rPr sz="4900" spc="-10" dirty="0"/>
              <a:t> </a:t>
            </a:r>
            <a:r>
              <a:rPr sz="4900" spc="-50" dirty="0"/>
              <a:t>TASKS:</a:t>
            </a:r>
            <a:r>
              <a:rPr sz="4900" spc="-5" dirty="0"/>
              <a:t> SIZE</a:t>
            </a:r>
            <a:r>
              <a:rPr sz="4900" spc="5" dirty="0"/>
              <a:t> </a:t>
            </a:r>
            <a:r>
              <a:rPr sz="4900" spc="-5" dirty="0"/>
              <a:t>AND</a:t>
            </a:r>
            <a:r>
              <a:rPr sz="4900" dirty="0"/>
              <a:t> </a:t>
            </a:r>
            <a:r>
              <a:rPr sz="4900" spc="-5" dirty="0"/>
              <a:t>EFFORT </a:t>
            </a:r>
            <a:r>
              <a:rPr sz="4900" spc="-850" dirty="0"/>
              <a:t> </a:t>
            </a:r>
            <a:r>
              <a:rPr sz="4900" spc="-30" dirty="0"/>
              <a:t>ESTIMATION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993135"/>
            <a:ext cx="10183495" cy="3085465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88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SCOPE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IDENTIFIED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ABOVE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GIVES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BROAD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OVERVIEW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WHAT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NEEDS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TESTED.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23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UNDERSTANDING</a:t>
            </a:r>
            <a:r>
              <a:rPr sz="1800" spc="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QUANTIFIED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45" dirty="0">
                <a:latin typeface="Times New Roman"/>
                <a:cs typeface="Times New Roman"/>
              </a:rPr>
              <a:t>STEP.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23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25" dirty="0">
                <a:latin typeface="Times New Roman"/>
                <a:cs typeface="Times New Roman"/>
              </a:rPr>
              <a:t>ESTIMATION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HAPPENS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BROADLY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THREE</a:t>
            </a:r>
            <a:r>
              <a:rPr sz="1800" spc="-5" dirty="0">
                <a:latin typeface="Times New Roman"/>
                <a:cs typeface="Times New Roman"/>
              </a:rPr>
              <a:t> PHASES.</a:t>
            </a:r>
            <a:endParaRPr sz="18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8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699135" algn="l"/>
              </a:tabLst>
            </a:pPr>
            <a:r>
              <a:rPr sz="1800" dirty="0">
                <a:latin typeface="Times New Roman"/>
                <a:cs typeface="Times New Roman"/>
              </a:rPr>
              <a:t>SIZE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endParaRPr sz="18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8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699135" algn="l"/>
              </a:tabLst>
            </a:pPr>
            <a:r>
              <a:rPr sz="1800" spc="-25" dirty="0">
                <a:latin typeface="Times New Roman"/>
                <a:cs typeface="Times New Roman"/>
              </a:rPr>
              <a:t>EFFORT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endParaRPr sz="18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82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699135" algn="l"/>
              </a:tabLst>
            </a:pPr>
            <a:r>
              <a:rPr sz="1800" spc="-5" dirty="0">
                <a:latin typeface="Times New Roman"/>
                <a:cs typeface="Times New Roman"/>
              </a:rPr>
              <a:t>SCHEDULE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42392"/>
            <a:ext cx="9740265" cy="772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00" spc="10" dirty="0"/>
              <a:t>ACTIVITY</a:t>
            </a:r>
            <a:r>
              <a:rPr sz="4900" spc="-10" dirty="0"/>
              <a:t> BREAKDOWN</a:t>
            </a:r>
            <a:r>
              <a:rPr sz="4900" spc="-5" dirty="0"/>
              <a:t> AND</a:t>
            </a:r>
            <a:r>
              <a:rPr sz="4900" spc="-10" dirty="0"/>
              <a:t> </a:t>
            </a:r>
            <a:r>
              <a:rPr sz="4900" spc="-5" dirty="0"/>
              <a:t>SCHEDULING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371980"/>
            <a:ext cx="10577195" cy="3931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617855" indent="-229235">
              <a:lnSpc>
                <a:spcPct val="114999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ACTIVITY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BREAKDOWN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SCHEDULE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ENTAIL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TRANSLATING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EFFORT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REQUIRED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INTO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SPECIFIC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TIME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FRAMES.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FOLLOWING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STEPS MAKE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UP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TRANSLATION.</a:t>
            </a:r>
            <a:endParaRPr sz="18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664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IDENTIFYING</a:t>
            </a:r>
            <a:r>
              <a:rPr sz="1600" b="1" spc="-1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EXTERNAL</a:t>
            </a:r>
            <a:r>
              <a:rPr sz="1600" b="1" spc="-18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AND</a:t>
            </a:r>
            <a:r>
              <a:rPr sz="1600" b="1" spc="-2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INTERNAL</a:t>
            </a:r>
            <a:r>
              <a:rPr sz="1600" b="1" spc="-11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DEPENDENCIES</a:t>
            </a:r>
            <a:r>
              <a:rPr sz="1600" b="1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AMONG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ACTIVITIES</a:t>
            </a:r>
            <a:endParaRPr sz="1600">
              <a:latin typeface="Times New Roman"/>
              <a:cs typeface="Times New Roman"/>
            </a:endParaRPr>
          </a:p>
          <a:p>
            <a:pPr marL="698500" marR="1092835" lvl="1" indent="-228600">
              <a:lnSpc>
                <a:spcPts val="1880"/>
              </a:lnSpc>
              <a:spcBef>
                <a:spcPts val="1630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SEQUENCING</a:t>
            </a:r>
            <a:r>
              <a:rPr sz="1600" b="1" spc="-2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THE</a:t>
            </a:r>
            <a:r>
              <a:rPr sz="1600" b="1" spc="-8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ACTIVITIES</a:t>
            </a:r>
            <a:r>
              <a:rPr sz="1600" spc="-5" dirty="0">
                <a:latin typeface="Times New Roman"/>
                <a:cs typeface="Times New Roman"/>
              </a:rPr>
              <a:t>,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BASED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EXPECTED </a:t>
            </a:r>
            <a:r>
              <a:rPr sz="1600" spc="-30" dirty="0">
                <a:latin typeface="Times New Roman"/>
                <a:cs typeface="Times New Roman"/>
              </a:rPr>
              <a:t>DURATION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WELL</a:t>
            </a:r>
            <a:r>
              <a:rPr sz="1600" spc="-1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DEPENDENCIES</a:t>
            </a:r>
            <a:endParaRPr sz="160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Clr>
                <a:srgbClr val="8FA751"/>
              </a:buClr>
              <a:buFont typeface="Arial MT"/>
              <a:buChar char="•"/>
            </a:pPr>
            <a:endParaRPr sz="1350">
              <a:latin typeface="Times New Roman"/>
              <a:cs typeface="Times New Roman"/>
            </a:endParaRPr>
          </a:p>
          <a:p>
            <a:pPr marL="698500" marR="5080" lvl="1" indent="-228600">
              <a:lnSpc>
                <a:spcPts val="1880"/>
              </a:lnSpc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IDENTIFYING</a:t>
            </a:r>
            <a:r>
              <a:rPr sz="1600" b="1" spc="-3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THE</a:t>
            </a:r>
            <a:r>
              <a:rPr sz="1600" b="1" spc="-2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TIME</a:t>
            </a:r>
            <a:r>
              <a:rPr sz="1600" b="1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REQUIRED</a:t>
            </a:r>
            <a:r>
              <a:rPr sz="1600" b="1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EACH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WBS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ACTIVITIES, </a:t>
            </a:r>
            <a:r>
              <a:rPr sz="1600" spc="-30" dirty="0">
                <a:latin typeface="Times New Roman"/>
                <a:cs typeface="Times New Roman"/>
              </a:rPr>
              <a:t>TAKING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INTO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ACCOUNT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ABOVE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TWO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FACTORS</a:t>
            </a:r>
            <a:endParaRPr sz="16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450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10" dirty="0">
                <a:latin typeface="Times New Roman"/>
                <a:cs typeface="Times New Roman"/>
              </a:rPr>
              <a:t>MONITORING </a:t>
            </a:r>
            <a:r>
              <a:rPr sz="1600" b="1" spc="-5" dirty="0">
                <a:latin typeface="Times New Roman"/>
                <a:cs typeface="Times New Roman"/>
              </a:rPr>
              <a:t>THE</a:t>
            </a:r>
            <a:r>
              <a:rPr sz="1600" b="1" spc="5" dirty="0">
                <a:latin typeface="Times New Roman"/>
                <a:cs typeface="Times New Roman"/>
              </a:rPr>
              <a:t> </a:t>
            </a:r>
            <a:r>
              <a:rPr sz="1600" b="1" spc="-10" dirty="0">
                <a:latin typeface="Times New Roman"/>
                <a:cs typeface="Times New Roman"/>
              </a:rPr>
              <a:t>PROGRESS</a:t>
            </a:r>
            <a:r>
              <a:rPr sz="1600" b="1" spc="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TERMS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TIME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 </a:t>
            </a:r>
            <a:r>
              <a:rPr sz="1600" spc="-25" dirty="0">
                <a:latin typeface="Times New Roman"/>
                <a:cs typeface="Times New Roman"/>
              </a:rPr>
              <a:t>EFFORT</a:t>
            </a:r>
            <a:endParaRPr sz="16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0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REBALANCING</a:t>
            </a:r>
            <a:r>
              <a:rPr sz="1600" b="1" spc="-2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SC</a:t>
            </a:r>
            <a:r>
              <a:rPr sz="1600" b="1" spc="-10" dirty="0">
                <a:latin typeface="Times New Roman"/>
                <a:cs typeface="Times New Roman"/>
              </a:rPr>
              <a:t>H</a:t>
            </a:r>
            <a:r>
              <a:rPr sz="1600" b="1" spc="-5" dirty="0">
                <a:latin typeface="Times New Roman"/>
                <a:cs typeface="Times New Roman"/>
              </a:rPr>
              <a:t>EDULES</a:t>
            </a:r>
            <a:r>
              <a:rPr sz="1600" b="1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 RESOURCES</a:t>
            </a:r>
            <a:r>
              <a:rPr sz="1600" spc="-114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 N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CESSA</a:t>
            </a:r>
            <a:r>
              <a:rPr sz="1600" spc="-85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Y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690498"/>
            <a:ext cx="882015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COMMUNICATIONS</a:t>
            </a:r>
            <a:r>
              <a:rPr spc="-100" dirty="0"/>
              <a:t> </a:t>
            </a:r>
            <a:r>
              <a:rPr spc="-5"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513838"/>
            <a:ext cx="10256520" cy="1624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20" dirty="0">
                <a:latin typeface="Times New Roman"/>
                <a:cs typeface="Times New Roman"/>
              </a:rPr>
              <a:t>COMMUNICATIONS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CONSISTS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 </a:t>
            </a:r>
            <a:r>
              <a:rPr sz="1800" spc="-25" dirty="0">
                <a:latin typeface="Times New Roman"/>
                <a:cs typeface="Times New Roman"/>
              </a:rPr>
              <a:t>EVOLVING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FOLLOWING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PROCEDURES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 </a:t>
            </a:r>
            <a:r>
              <a:rPr sz="1800" spc="-20" dirty="0">
                <a:latin typeface="Times New Roman"/>
                <a:cs typeface="Times New Roman"/>
              </a:rPr>
              <a:t>COMMUNICATION.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35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ENSURE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EVERYONE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KEPT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 SYNC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WITH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RIGHT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LEVEL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OF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DETAIL.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512826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RISK</a:t>
            </a:r>
            <a:r>
              <a:rPr spc="-7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287018"/>
            <a:ext cx="10169525" cy="3498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JUST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LIKE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EVERY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PROJECT,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PROJECTS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ALSO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FACE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RISKS.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RISKS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EVENTS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COULD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POTENTIALLY</a:t>
            </a:r>
            <a:r>
              <a:rPr sz="1800" spc="-1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AFFECT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PROJECT'S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OUTCOME.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3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RISK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</a:t>
            </a:r>
            <a:r>
              <a:rPr sz="1800" spc="-25" dirty="0">
                <a:latin typeface="Times New Roman"/>
                <a:cs typeface="Times New Roman"/>
              </a:rPr>
              <a:t> ENTAILS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9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ID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NT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FYING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P</a:t>
            </a:r>
            <a:r>
              <a:rPr sz="1600" b="1" spc="-15" dirty="0">
                <a:latin typeface="Times New Roman"/>
                <a:cs typeface="Times New Roman"/>
              </a:rPr>
              <a:t>O</a:t>
            </a:r>
            <a:r>
              <a:rPr sz="1600" b="1" spc="-5" dirty="0">
                <a:latin typeface="Times New Roman"/>
                <a:cs typeface="Times New Roman"/>
              </a:rPr>
              <a:t>SSI</a:t>
            </a:r>
            <a:r>
              <a:rPr sz="1600" b="1" dirty="0">
                <a:latin typeface="Times New Roman"/>
                <a:cs typeface="Times New Roman"/>
              </a:rPr>
              <a:t>B</a:t>
            </a:r>
            <a:r>
              <a:rPr sz="1600" b="1" spc="-5" dirty="0">
                <a:latin typeface="Times New Roman"/>
                <a:cs typeface="Times New Roman"/>
              </a:rPr>
              <a:t>LE</a:t>
            </a:r>
            <a:r>
              <a:rPr sz="1600" b="1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RIS</a:t>
            </a:r>
            <a:r>
              <a:rPr sz="1600" b="1" spc="-10" dirty="0">
                <a:latin typeface="Times New Roman"/>
                <a:cs typeface="Times New Roman"/>
              </a:rPr>
              <a:t>K</a:t>
            </a:r>
            <a:r>
              <a:rPr sz="1600" b="1" dirty="0">
                <a:latin typeface="Times New Roman"/>
                <a:cs typeface="Times New Roman"/>
              </a:rPr>
              <a:t>S</a:t>
            </a:r>
            <a:r>
              <a:rPr sz="1600" spc="-5" dirty="0">
                <a:latin typeface="Times New Roman"/>
                <a:cs typeface="Times New Roman"/>
              </a:rPr>
              <a:t>;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b="1" spc="-15" dirty="0">
                <a:latin typeface="Times New Roman"/>
                <a:cs typeface="Times New Roman"/>
              </a:rPr>
              <a:t>Q</a:t>
            </a:r>
            <a:r>
              <a:rPr sz="1600" b="1" spc="-5" dirty="0">
                <a:latin typeface="Times New Roman"/>
                <a:cs typeface="Times New Roman"/>
              </a:rPr>
              <a:t>UANTIFYING</a:t>
            </a:r>
            <a:r>
              <a:rPr sz="1600" b="1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RISKS;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</a:t>
            </a:r>
            <a:r>
              <a:rPr sz="1600" spc="-10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AN</a:t>
            </a:r>
            <a:r>
              <a:rPr sz="1600" spc="-15" dirty="0">
                <a:latin typeface="Times New Roman"/>
                <a:cs typeface="Times New Roman"/>
              </a:rPr>
              <a:t>N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N</a:t>
            </a:r>
            <a:r>
              <a:rPr sz="1600" spc="-5" dirty="0">
                <a:latin typeface="Times New Roman"/>
                <a:cs typeface="Times New Roman"/>
              </a:rPr>
              <a:t>G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HOW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 </a:t>
            </a:r>
            <a:r>
              <a:rPr sz="1600" b="1" spc="-5" dirty="0">
                <a:latin typeface="Times New Roman"/>
                <a:cs typeface="Times New Roman"/>
              </a:rPr>
              <a:t>MITIG</a:t>
            </a:r>
            <a:r>
              <a:rPr sz="1600" b="1" spc="-135" dirty="0">
                <a:latin typeface="Times New Roman"/>
                <a:cs typeface="Times New Roman"/>
              </a:rPr>
              <a:t>A</a:t>
            </a:r>
            <a:r>
              <a:rPr sz="1600" b="1" spc="-5" dirty="0">
                <a:latin typeface="Times New Roman"/>
                <a:cs typeface="Times New Roman"/>
              </a:rPr>
              <a:t>TE</a:t>
            </a:r>
            <a:r>
              <a:rPr sz="1600" b="1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H</a:t>
            </a:r>
            <a:r>
              <a:rPr sz="1600" spc="-5" dirty="0">
                <a:latin typeface="Times New Roman"/>
                <a:cs typeface="Times New Roman"/>
              </a:rPr>
              <a:t>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RIS</a:t>
            </a:r>
            <a:r>
              <a:rPr sz="1600" spc="-10" dirty="0">
                <a:latin typeface="Times New Roman"/>
                <a:cs typeface="Times New Roman"/>
              </a:rPr>
              <a:t>K</a:t>
            </a:r>
            <a:r>
              <a:rPr sz="1600" spc="-5" dirty="0">
                <a:latin typeface="Times New Roman"/>
                <a:cs typeface="Times New Roman"/>
              </a:rPr>
              <a:t>S;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RESPONDING</a:t>
            </a:r>
            <a:r>
              <a:rPr sz="1600" b="1" spc="-2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RISKS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WHEN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THEY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BECOME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REALITY.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510857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80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477166"/>
            <a:ext cx="4895215" cy="172402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31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>
                <a:latin typeface="Times New Roman"/>
                <a:cs typeface="Times New Roman"/>
              </a:rPr>
              <a:t>CHOICE</a:t>
            </a:r>
            <a:r>
              <a:rPr sz="1800" b="1" spc="-20">
                <a:latin typeface="Times New Roman"/>
                <a:cs typeface="Times New Roman"/>
              </a:rPr>
              <a:t> </a:t>
            </a:r>
            <a:r>
              <a:rPr sz="1800" b="1" smtClean="0">
                <a:latin typeface="Times New Roman"/>
                <a:cs typeface="Times New Roman"/>
              </a:rPr>
              <a:t>OF</a:t>
            </a:r>
            <a:r>
              <a:rPr lang="en-US" sz="1800" b="1" dirty="0" smtClean="0">
                <a:latin typeface="Times New Roman"/>
                <a:cs typeface="Times New Roman"/>
              </a:rPr>
              <a:t> </a:t>
            </a:r>
            <a:r>
              <a:rPr sz="1800" b="1" spc="-20" smtClean="0">
                <a:latin typeface="Times New Roman"/>
                <a:cs typeface="Times New Roman"/>
              </a:rPr>
              <a:t>STANDARDS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4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INFRASTRUCTURE</a:t>
            </a:r>
            <a:r>
              <a:rPr sz="1800" b="1" spc="3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MANAGEMENT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PEOPLE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MANAGEMENT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15" dirty="0">
                <a:latin typeface="Times New Roman"/>
                <a:cs typeface="Times New Roman"/>
              </a:rPr>
              <a:t>INTEGRATING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WITH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PRODUCT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RELEASE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610997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CHOICE</a:t>
            </a:r>
            <a:r>
              <a:rPr spc="-35" dirty="0"/>
              <a:t> </a:t>
            </a:r>
            <a:r>
              <a:rPr spc="-5" dirty="0"/>
              <a:t>OF</a:t>
            </a:r>
            <a:r>
              <a:rPr spc="-45" dirty="0"/>
              <a:t> </a:t>
            </a:r>
            <a:r>
              <a:rPr spc="-25" dirty="0"/>
              <a:t>STANDARDS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269682"/>
            <a:ext cx="10000615" cy="444416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indent="-229235" algn="just">
              <a:lnSpc>
                <a:spcPct val="100000"/>
              </a:lnSpc>
              <a:spcBef>
                <a:spcPts val="31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comprise</a:t>
            </a:r>
            <a:r>
              <a:rPr lang="en-US" sz="2000" spc="-7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an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-35" dirty="0" smtClean="0">
                <a:latin typeface="Times New Roman"/>
                <a:cs typeface="Times New Roman"/>
              </a:rPr>
              <a:t>important</a:t>
            </a:r>
            <a:r>
              <a:rPr lang="en-US" sz="2000" spc="-10" dirty="0" smtClean="0">
                <a:latin typeface="Times New Roman"/>
                <a:cs typeface="Times New Roman"/>
              </a:rPr>
              <a:t> </a:t>
            </a:r>
            <a:r>
              <a:rPr lang="en-US" sz="2000" spc="-75" dirty="0" smtClean="0">
                <a:latin typeface="Times New Roman"/>
                <a:cs typeface="Times New Roman"/>
              </a:rPr>
              <a:t>part</a:t>
            </a:r>
            <a:r>
              <a:rPr lang="en-US" sz="2000" spc="-2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of planning</a:t>
            </a:r>
            <a:r>
              <a:rPr lang="en-US" sz="2000" spc="2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in</a:t>
            </a:r>
            <a:r>
              <a:rPr lang="en-US" sz="2000" spc="-9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any</a:t>
            </a:r>
            <a:r>
              <a:rPr lang="en-US" sz="2000" spc="-50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organization.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241300" indent="-229235" algn="just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-8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of</a:t>
            </a:r>
            <a:r>
              <a:rPr lang="en-US" sz="2000" spc="-3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two</a:t>
            </a:r>
            <a:r>
              <a:rPr lang="en-US" sz="2000" spc="-2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types—external</a:t>
            </a:r>
            <a:r>
              <a:rPr lang="en-US" sz="2000" spc="-60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-8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and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internal</a:t>
            </a:r>
            <a:r>
              <a:rPr lang="en-US" sz="2000" spc="-60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standards.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241300" indent="-229235" algn="just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lang="en-US" sz="2000" spc="-5" dirty="0" smtClean="0">
                <a:latin typeface="Times New Roman"/>
                <a:cs typeface="Times New Roman"/>
              </a:rPr>
              <a:t>External</a:t>
            </a:r>
            <a:r>
              <a:rPr lang="en-US" sz="2000" spc="-70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-8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are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25" dirty="0" smtClean="0">
                <a:latin typeface="Times New Roman"/>
                <a:cs typeface="Times New Roman"/>
              </a:rPr>
              <a:t>standards</a:t>
            </a:r>
            <a:r>
              <a:rPr lang="en-US" sz="2000" spc="-10" dirty="0" smtClean="0">
                <a:latin typeface="Times New Roman"/>
                <a:cs typeface="Times New Roman"/>
              </a:rPr>
              <a:t> </a:t>
            </a:r>
            <a:r>
              <a:rPr lang="en-US" sz="2000" spc="-55" dirty="0" smtClean="0">
                <a:latin typeface="Times New Roman"/>
                <a:cs typeface="Times New Roman"/>
              </a:rPr>
              <a:t>that</a:t>
            </a:r>
            <a:r>
              <a:rPr lang="en-US" sz="2000" spc="-12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</a:t>
            </a:r>
            <a:r>
              <a:rPr lang="en-US" sz="2000" spc="-10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product</a:t>
            </a:r>
            <a:r>
              <a:rPr lang="en-US" sz="2000" spc="-35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should</a:t>
            </a:r>
            <a:r>
              <a:rPr lang="en-US" sz="2000" spc="20" dirty="0" smtClean="0">
                <a:latin typeface="Times New Roman"/>
                <a:cs typeface="Times New Roman"/>
              </a:rPr>
              <a:t> </a:t>
            </a:r>
            <a:r>
              <a:rPr lang="en-US" sz="2000" spc="-35" dirty="0" smtClean="0">
                <a:latin typeface="Times New Roman"/>
                <a:cs typeface="Times New Roman"/>
              </a:rPr>
              <a:t>comply</a:t>
            </a:r>
            <a:r>
              <a:rPr lang="en-US" sz="2000" spc="-9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with,</a:t>
            </a:r>
            <a:r>
              <a:rPr lang="en-US" sz="2000" spc="-85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are e</a:t>
            </a:r>
            <a:r>
              <a:rPr lang="en-US" sz="2000" spc="-20" dirty="0" smtClean="0">
                <a:latin typeface="Times New Roman"/>
                <a:cs typeface="Times New Roman"/>
              </a:rPr>
              <a:t>xternally</a:t>
            </a:r>
            <a:r>
              <a:rPr lang="en-US" sz="2000" spc="-105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visible,</a:t>
            </a:r>
            <a:r>
              <a:rPr lang="en-US" sz="2000" spc="-9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and</a:t>
            </a:r>
            <a:r>
              <a:rPr lang="en-US" sz="2000" spc="-8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</a:t>
            </a:r>
            <a:r>
              <a:rPr lang="en-US" sz="2000" spc="-30" dirty="0" smtClean="0">
                <a:latin typeface="Times New Roman"/>
                <a:cs typeface="Times New Roman"/>
              </a:rPr>
              <a:t>usually</a:t>
            </a:r>
            <a:r>
              <a:rPr lang="en-US" sz="2000" spc="-50" dirty="0" smtClean="0">
                <a:latin typeface="Times New Roman"/>
                <a:cs typeface="Times New Roman"/>
              </a:rPr>
              <a:t> </a:t>
            </a:r>
            <a:r>
              <a:rPr lang="en-US" sz="2000" spc="-25" dirty="0" smtClean="0">
                <a:latin typeface="Times New Roman"/>
                <a:cs typeface="Times New Roman"/>
              </a:rPr>
              <a:t>stipulated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by</a:t>
            </a:r>
            <a:r>
              <a:rPr lang="en-US" sz="2000" spc="-5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external</a:t>
            </a:r>
            <a:r>
              <a:rPr lang="en-US" sz="2000" spc="-65" dirty="0" smtClean="0">
                <a:latin typeface="Times New Roman"/>
                <a:cs typeface="Times New Roman"/>
              </a:rPr>
              <a:t> </a:t>
            </a:r>
            <a:r>
              <a:rPr lang="en-US" sz="2000" spc="-15" dirty="0" smtClean="0">
                <a:latin typeface="Times New Roman"/>
                <a:cs typeface="Times New Roman"/>
              </a:rPr>
              <a:t>consortia.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241300" marR="5080" indent="-229235" algn="just">
              <a:lnSpc>
                <a:spcPct val="120000"/>
              </a:lnSpc>
              <a:spcBef>
                <a:spcPts val="994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lang="en-US" sz="2000" spc="-5" dirty="0" smtClean="0">
                <a:latin typeface="Times New Roman"/>
                <a:cs typeface="Times New Roman"/>
              </a:rPr>
              <a:t>Internal</a:t>
            </a:r>
            <a:r>
              <a:rPr lang="en-US" sz="2000" spc="-65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-8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</a:t>
            </a:r>
            <a:r>
              <a:rPr lang="en-US" sz="2000" spc="5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standards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25" dirty="0" smtClean="0">
                <a:latin typeface="Times New Roman"/>
                <a:cs typeface="Times New Roman"/>
              </a:rPr>
              <a:t>formulated</a:t>
            </a:r>
            <a:r>
              <a:rPr lang="en-US" sz="2000" spc="1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by</a:t>
            </a:r>
            <a:r>
              <a:rPr lang="en-US" sz="2000" spc="-165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</a:t>
            </a:r>
            <a:r>
              <a:rPr lang="en-US" sz="2000" spc="-125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testing</a:t>
            </a:r>
            <a:r>
              <a:rPr lang="en-US" sz="2000" spc="-15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organization</a:t>
            </a:r>
            <a:r>
              <a:rPr lang="en-US" sz="2000" spc="-5" dirty="0" smtClean="0">
                <a:latin typeface="Times New Roman"/>
                <a:cs typeface="Times New Roman"/>
              </a:rPr>
              <a:t> </a:t>
            </a:r>
            <a:r>
              <a:rPr lang="en-US" sz="2000" spc="-20" dirty="0" smtClean="0">
                <a:latin typeface="Times New Roman"/>
                <a:cs typeface="Times New Roman"/>
              </a:rPr>
              <a:t>to </a:t>
            </a:r>
            <a:r>
              <a:rPr lang="en-US" sz="2000" spc="-434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bring in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consistency</a:t>
            </a:r>
            <a:r>
              <a:rPr lang="en-US" sz="2000" spc="-155" dirty="0" smtClean="0">
                <a:latin typeface="Times New Roman"/>
                <a:cs typeface="Times New Roman"/>
              </a:rPr>
              <a:t> </a:t>
            </a:r>
            <a:r>
              <a:rPr lang="en-US" sz="2000" spc="-5" dirty="0" smtClean="0">
                <a:latin typeface="Times New Roman"/>
                <a:cs typeface="Times New Roman"/>
              </a:rPr>
              <a:t>and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-30" dirty="0" smtClean="0">
                <a:latin typeface="Times New Roman"/>
                <a:cs typeface="Times New Roman"/>
              </a:rPr>
              <a:t>predictability.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469900">
              <a:lnSpc>
                <a:spcPts val="2960"/>
              </a:lnSpc>
            </a:pPr>
            <a:r>
              <a:rPr sz="2550" spc="5" smtClean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smtClean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pc="-5" dirty="0">
                <a:latin typeface="Times New Roman"/>
                <a:cs typeface="Times New Roman"/>
              </a:rPr>
              <a:t>NA</a:t>
            </a:r>
            <a:r>
              <a:rPr spc="-15" dirty="0">
                <a:latin typeface="Times New Roman"/>
                <a:cs typeface="Times New Roman"/>
              </a:rPr>
              <a:t>M</a:t>
            </a:r>
            <a:r>
              <a:rPr spc="-5" dirty="0">
                <a:latin typeface="Times New Roman"/>
                <a:cs typeface="Times New Roman"/>
              </a:rPr>
              <a:t>I</a:t>
            </a:r>
            <a:r>
              <a:rPr spc="-15" dirty="0">
                <a:latin typeface="Times New Roman"/>
                <a:cs typeface="Times New Roman"/>
              </a:rPr>
              <a:t>N</a:t>
            </a:r>
            <a:r>
              <a:rPr spc="-5" dirty="0">
                <a:latin typeface="Times New Roman"/>
                <a:cs typeface="Times New Roman"/>
              </a:rPr>
              <a:t>G</a:t>
            </a:r>
            <a:r>
              <a:rPr spc="-80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AND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S</a:t>
            </a:r>
            <a:r>
              <a:rPr spc="-40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ORAGE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CONV</a:t>
            </a:r>
            <a:r>
              <a:rPr spc="-15" dirty="0">
                <a:latin typeface="Times New Roman"/>
                <a:cs typeface="Times New Roman"/>
              </a:rPr>
              <a:t>E</a:t>
            </a:r>
            <a:r>
              <a:rPr spc="-5" dirty="0">
                <a:latin typeface="Times New Roman"/>
                <a:cs typeface="Times New Roman"/>
              </a:rPr>
              <a:t>N</a:t>
            </a:r>
            <a:r>
              <a:rPr spc="-15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I</a:t>
            </a:r>
            <a:r>
              <a:rPr spc="-15" dirty="0">
                <a:latin typeface="Times New Roman"/>
                <a:cs typeface="Times New Roman"/>
              </a:rPr>
              <a:t>O</a:t>
            </a:r>
            <a:r>
              <a:rPr spc="-5" dirty="0">
                <a:latin typeface="Times New Roman"/>
                <a:cs typeface="Times New Roman"/>
              </a:rPr>
              <a:t>NS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FOR</a:t>
            </a:r>
            <a:r>
              <a:rPr spc="-45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T</a:t>
            </a:r>
            <a:r>
              <a:rPr spc="-15" dirty="0">
                <a:latin typeface="Times New Roman"/>
                <a:cs typeface="Times New Roman"/>
              </a:rPr>
              <a:t>E</a:t>
            </a:r>
            <a:r>
              <a:rPr spc="-5" dirty="0">
                <a:latin typeface="Times New Roman"/>
                <a:cs typeface="Times New Roman"/>
              </a:rPr>
              <a:t>ST</a:t>
            </a:r>
            <a:r>
              <a:rPr spc="-105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A</a:t>
            </a:r>
            <a:r>
              <a:rPr spc="-105" dirty="0">
                <a:latin typeface="Times New Roman"/>
                <a:cs typeface="Times New Roman"/>
              </a:rPr>
              <a:t>R</a:t>
            </a:r>
            <a:r>
              <a:rPr spc="-5" dirty="0">
                <a:latin typeface="Times New Roman"/>
                <a:cs typeface="Times New Roman"/>
              </a:rPr>
              <a:t>T</a:t>
            </a:r>
            <a:r>
              <a:rPr spc="-15" dirty="0">
                <a:latin typeface="Times New Roman"/>
                <a:cs typeface="Times New Roman"/>
              </a:rPr>
              <a:t>I</a:t>
            </a:r>
            <a:r>
              <a:rPr spc="-130" dirty="0">
                <a:latin typeface="Times New Roman"/>
                <a:cs typeface="Times New Roman"/>
              </a:rPr>
              <a:t>F</a:t>
            </a:r>
            <a:r>
              <a:rPr spc="-5" dirty="0">
                <a:latin typeface="Times New Roman"/>
                <a:cs typeface="Times New Roman"/>
              </a:rPr>
              <a:t>AC</a:t>
            </a:r>
            <a:r>
              <a:rPr spc="-10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S;</a:t>
            </a:r>
            <a:endParaRPr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80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80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pc="-5" dirty="0">
                <a:latin typeface="Times New Roman"/>
                <a:cs typeface="Times New Roman"/>
              </a:rPr>
              <a:t>DOCUMENT</a:t>
            </a:r>
            <a:r>
              <a:rPr spc="-35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S</a:t>
            </a:r>
            <a:r>
              <a:rPr spc="-145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ANDARDS;</a:t>
            </a:r>
            <a:endParaRPr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80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80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pc="-5" dirty="0">
                <a:latin typeface="Times New Roman"/>
                <a:cs typeface="Times New Roman"/>
              </a:rPr>
              <a:t>T</a:t>
            </a:r>
            <a:r>
              <a:rPr spc="-15" dirty="0">
                <a:latin typeface="Times New Roman"/>
                <a:cs typeface="Times New Roman"/>
              </a:rPr>
              <a:t>E</a:t>
            </a:r>
            <a:r>
              <a:rPr spc="-5" dirty="0">
                <a:latin typeface="Times New Roman"/>
                <a:cs typeface="Times New Roman"/>
              </a:rPr>
              <a:t>ST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CODING S</a:t>
            </a:r>
            <a:r>
              <a:rPr spc="-145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ANDARDS;</a:t>
            </a:r>
            <a:r>
              <a:rPr spc="-100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AND</a:t>
            </a:r>
            <a:endParaRPr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80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80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pc="-5" dirty="0">
                <a:latin typeface="Times New Roman"/>
                <a:cs typeface="Times New Roman"/>
              </a:rPr>
              <a:t>T</a:t>
            </a:r>
            <a:r>
              <a:rPr spc="-15" dirty="0">
                <a:latin typeface="Times New Roman"/>
                <a:cs typeface="Times New Roman"/>
              </a:rPr>
              <a:t>E</a:t>
            </a:r>
            <a:r>
              <a:rPr spc="-5" dirty="0">
                <a:latin typeface="Times New Roman"/>
                <a:cs typeface="Times New Roman"/>
              </a:rPr>
              <a:t>ST</a:t>
            </a:r>
            <a:r>
              <a:rPr spc="-25" dirty="0">
                <a:latin typeface="Times New Roman"/>
                <a:cs typeface="Times New Roman"/>
              </a:rPr>
              <a:t> </a:t>
            </a:r>
            <a:r>
              <a:rPr spc="-5" dirty="0">
                <a:latin typeface="Times New Roman"/>
                <a:cs typeface="Times New Roman"/>
              </a:rPr>
              <a:t>REPO</a:t>
            </a:r>
            <a:r>
              <a:rPr spc="-100" dirty="0">
                <a:latin typeface="Times New Roman"/>
                <a:cs typeface="Times New Roman"/>
              </a:rPr>
              <a:t>R</a:t>
            </a:r>
            <a:r>
              <a:rPr spc="-5" dirty="0">
                <a:latin typeface="Times New Roman"/>
                <a:cs typeface="Times New Roman"/>
              </a:rPr>
              <a:t>T</a:t>
            </a:r>
            <a:r>
              <a:rPr spc="-15" dirty="0">
                <a:latin typeface="Times New Roman"/>
                <a:cs typeface="Times New Roman"/>
              </a:rPr>
              <a:t>I</a:t>
            </a:r>
            <a:r>
              <a:rPr spc="-5" dirty="0">
                <a:latin typeface="Times New Roman"/>
                <a:cs typeface="Times New Roman"/>
              </a:rPr>
              <a:t>NG S</a:t>
            </a:r>
            <a:r>
              <a:rPr spc="-145" dirty="0">
                <a:latin typeface="Times New Roman"/>
                <a:cs typeface="Times New Roman"/>
              </a:rPr>
              <a:t>T</a:t>
            </a:r>
            <a:r>
              <a:rPr spc="-5" dirty="0">
                <a:latin typeface="Times New Roman"/>
                <a:cs typeface="Times New Roman"/>
              </a:rPr>
              <a:t>ANDARDS.</a:t>
            </a:r>
            <a:endParaRPr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99282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INFRASTRUCTURE</a:t>
            </a:r>
            <a:r>
              <a:rPr spc="-3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994617"/>
            <a:ext cx="9138285" cy="2098675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TESTING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REQUIRES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ROBUST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INFRASTRUCTURE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PLANNED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UPFRONT.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THIS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325"/>
              </a:spcBef>
            </a:pPr>
            <a:r>
              <a:rPr sz="1800" spc="-5" dirty="0">
                <a:latin typeface="Times New Roman"/>
                <a:cs typeface="Times New Roman"/>
              </a:rPr>
              <a:t>INFRASTRUCTURE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MADE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UP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THREE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ESSENTIAL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ELEMENTS.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9"/>
              </a:spcBef>
            </a:pPr>
            <a:r>
              <a:rPr sz="255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smtClean="0">
                <a:latin typeface="Times New Roman"/>
                <a:cs typeface="Times New Roman"/>
              </a:rPr>
              <a:t>A</a:t>
            </a:r>
            <a:r>
              <a:rPr lang="en-US" sz="1600" spc="-5" dirty="0" smtClean="0">
                <a:latin typeface="Times New Roman"/>
                <a:cs typeface="Times New Roman"/>
              </a:rPr>
              <a:t> </a:t>
            </a:r>
            <a:r>
              <a:rPr sz="1600" spc="-125" smtClean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 D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14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ABASE </a:t>
            </a:r>
            <a:r>
              <a:rPr sz="1600" spc="-15" dirty="0">
                <a:latin typeface="Times New Roman"/>
                <a:cs typeface="Times New Roman"/>
              </a:rPr>
              <a:t>(</a:t>
            </a:r>
            <a:r>
              <a:rPr sz="1600" spc="-5" dirty="0">
                <a:latin typeface="Times New Roman"/>
                <a:cs typeface="Times New Roman"/>
              </a:rPr>
              <a:t>TCDB)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>
                <a:latin typeface="Times New Roman"/>
                <a:cs typeface="Times New Roman"/>
              </a:rPr>
              <a:t>A</a:t>
            </a:r>
            <a:r>
              <a:rPr sz="1600" spc="-90">
                <a:latin typeface="Times New Roman"/>
                <a:cs typeface="Times New Roman"/>
              </a:rPr>
              <a:t> </a:t>
            </a:r>
            <a:r>
              <a:rPr lang="en-US" sz="1600" spc="-90" dirty="0" smtClean="0">
                <a:latin typeface="Times New Roman"/>
                <a:cs typeface="Times New Roman"/>
              </a:rPr>
              <a:t> </a:t>
            </a:r>
            <a:r>
              <a:rPr sz="1600" spc="-5" smtClean="0">
                <a:latin typeface="Times New Roman"/>
                <a:cs typeface="Times New Roman"/>
              </a:rPr>
              <a:t>D</a:t>
            </a:r>
            <a:r>
              <a:rPr sz="1600" spc="-15" smtClean="0">
                <a:latin typeface="Times New Roman"/>
                <a:cs typeface="Times New Roman"/>
              </a:rPr>
              <a:t>E</a:t>
            </a:r>
            <a:r>
              <a:rPr sz="1600" spc="-5" smtClean="0">
                <a:latin typeface="Times New Roman"/>
                <a:cs typeface="Times New Roman"/>
              </a:rPr>
              <a:t>FECT</a:t>
            </a:r>
            <a:r>
              <a:rPr sz="1600" spc="-30" smtClean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REPOS</a:t>
            </a:r>
            <a:r>
              <a:rPr sz="1600" spc="-10" dirty="0">
                <a:latin typeface="Times New Roman"/>
                <a:cs typeface="Times New Roman"/>
              </a:rPr>
              <a:t>I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</a:t>
            </a:r>
            <a:r>
              <a:rPr sz="1600" spc="-9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Y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CONFIGURATION</a:t>
            </a:r>
            <a:r>
              <a:rPr sz="1600" spc="-10" dirty="0">
                <a:latin typeface="Times New Roman"/>
                <a:cs typeface="Times New Roman"/>
              </a:rPr>
              <a:t> MANAGEMENT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REPOSITORY</a:t>
            </a:r>
            <a:r>
              <a:rPr sz="1600" spc="-1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TOOL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99282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INFRASTRUCTURE</a:t>
            </a:r>
            <a:r>
              <a:rPr spc="-3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5220" y="1228725"/>
            <a:ext cx="10672445" cy="4182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spc="-105" dirty="0">
                <a:solidFill>
                  <a:srgbClr val="465228"/>
                </a:solidFill>
                <a:latin typeface="Times New Roman"/>
                <a:cs typeface="Times New Roman"/>
              </a:rPr>
              <a:t>Test</a:t>
            </a:r>
            <a:r>
              <a:rPr sz="4400" b="1" spc="-5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465228"/>
                </a:solidFill>
                <a:latin typeface="Times New Roman"/>
                <a:cs typeface="Times New Roman"/>
              </a:rPr>
              <a:t>case</a:t>
            </a:r>
            <a:r>
              <a:rPr sz="4400" b="1" spc="-25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465228"/>
                </a:solidFill>
                <a:latin typeface="Times New Roman"/>
                <a:cs typeface="Times New Roman"/>
              </a:rPr>
              <a:t>database</a:t>
            </a:r>
            <a:r>
              <a:rPr sz="4400" b="1" spc="-30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465228"/>
                </a:solidFill>
                <a:latin typeface="Times New Roman"/>
                <a:cs typeface="Times New Roman"/>
              </a:rPr>
              <a:t>(TCDB)</a:t>
            </a:r>
            <a:endParaRPr sz="4400">
              <a:latin typeface="Times New Roman"/>
              <a:cs typeface="Times New Roman"/>
            </a:endParaRPr>
          </a:p>
          <a:p>
            <a:pPr marL="282575" marR="5080" indent="-229235">
              <a:lnSpc>
                <a:spcPct val="114999"/>
              </a:lnSpc>
              <a:spcBef>
                <a:spcPts val="29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83210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DATABASE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CAPTURES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RELEVANT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INFORMATION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ABOUT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CASES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 </a:t>
            </a:r>
            <a:r>
              <a:rPr sz="1800" spc="-20" dirty="0">
                <a:latin typeface="Times New Roman"/>
                <a:cs typeface="Times New Roman"/>
              </a:rPr>
              <a:t>ORGANIZATION.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 marL="282575" indent="-229235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83210" algn="l"/>
              </a:tabLst>
            </a:pPr>
            <a:r>
              <a:rPr sz="1800" spc="-5" dirty="0">
                <a:latin typeface="Times New Roman"/>
                <a:cs typeface="Times New Roman"/>
              </a:rPr>
              <a:t>CO</a:t>
            </a:r>
            <a:r>
              <a:rPr sz="1800" spc="-15" dirty="0">
                <a:latin typeface="Times New Roman"/>
                <a:cs typeface="Times New Roman"/>
              </a:rPr>
              <a:t>N</a:t>
            </a:r>
            <a:r>
              <a:rPr sz="1800" dirty="0">
                <a:latin typeface="Times New Roman"/>
                <a:cs typeface="Times New Roman"/>
              </a:rPr>
              <a:t>T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NT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</a:t>
            </a:r>
            <a:r>
              <a:rPr sz="1800" spc="-15" dirty="0">
                <a:latin typeface="Times New Roman"/>
                <a:cs typeface="Times New Roman"/>
              </a:rPr>
              <a:t>S</a:t>
            </a:r>
            <a:r>
              <a:rPr sz="1800" dirty="0">
                <a:latin typeface="Times New Roman"/>
                <a:cs typeface="Times New Roman"/>
              </a:rPr>
              <a:t>E </a:t>
            </a:r>
            <a:r>
              <a:rPr sz="1800" spc="-5" dirty="0">
                <a:latin typeface="Times New Roman"/>
                <a:cs typeface="Times New Roman"/>
              </a:rPr>
              <a:t>D</a:t>
            </a:r>
            <a:r>
              <a:rPr sz="1800" spc="-220" dirty="0">
                <a:latin typeface="Times New Roman"/>
                <a:cs typeface="Times New Roman"/>
              </a:rPr>
              <a:t>A</a:t>
            </a:r>
            <a:r>
              <a:rPr sz="1800" spc="-145" dirty="0">
                <a:latin typeface="Times New Roman"/>
                <a:cs typeface="Times New Roman"/>
              </a:rPr>
              <a:t>T</a:t>
            </a:r>
            <a:r>
              <a:rPr sz="1800" spc="-5" dirty="0">
                <a:latin typeface="Times New Roman"/>
                <a:cs typeface="Times New Roman"/>
              </a:rPr>
              <a:t>AB</a:t>
            </a:r>
            <a:r>
              <a:rPr sz="1800" spc="-15" dirty="0">
                <a:latin typeface="Times New Roman"/>
                <a:cs typeface="Times New Roman"/>
              </a:rPr>
              <a:t>A</a:t>
            </a:r>
            <a:r>
              <a:rPr sz="1800" spc="-5" dirty="0">
                <a:latin typeface="Times New Roman"/>
                <a:cs typeface="Times New Roman"/>
              </a:rPr>
              <a:t>SE.</a:t>
            </a:r>
            <a:endParaRPr sz="18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869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 -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PRODUCT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CROS</a:t>
            </a:r>
            <a:r>
              <a:rPr sz="1600" dirty="0">
                <a:latin typeface="Times New Roman"/>
                <a:cs typeface="Times New Roman"/>
              </a:rPr>
              <a:t>S</a:t>
            </a:r>
            <a:r>
              <a:rPr sz="1600" spc="-5" dirty="0">
                <a:latin typeface="Times New Roman"/>
                <a:cs typeface="Times New Roman"/>
              </a:rPr>
              <a:t>-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REFERENCE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4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 RUN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HIS</a:t>
            </a:r>
            <a:r>
              <a:rPr sz="1600" spc="-40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</a:t>
            </a:r>
            <a:r>
              <a:rPr sz="1600" spc="-9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Y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CASE—DEF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CT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CROS</a:t>
            </a:r>
            <a:r>
              <a:rPr sz="1600" dirty="0">
                <a:latin typeface="Times New Roman"/>
                <a:cs typeface="Times New Roman"/>
              </a:rPr>
              <a:t>S</a:t>
            </a:r>
            <a:r>
              <a:rPr sz="1600" spc="-10" dirty="0">
                <a:latin typeface="Times New Roman"/>
                <a:cs typeface="Times New Roman"/>
              </a:rPr>
              <a:t>-</a:t>
            </a:r>
            <a:r>
              <a:rPr sz="1600" spc="-5" dirty="0">
                <a:latin typeface="Times New Roman"/>
                <a:cs typeface="Times New Roman"/>
              </a:rPr>
              <a:t>REFERENCE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99282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INFRASTRUCTURE</a:t>
            </a:r>
            <a:r>
              <a:rPr spc="-3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5220" y="1228725"/>
            <a:ext cx="10565765" cy="4225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dirty="0">
                <a:solidFill>
                  <a:srgbClr val="465228"/>
                </a:solidFill>
                <a:latin typeface="Times New Roman"/>
                <a:cs typeface="Times New Roman"/>
              </a:rPr>
              <a:t>Defect</a:t>
            </a:r>
            <a:r>
              <a:rPr sz="4400" b="1" spc="-50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4400" b="1" spc="-10" dirty="0">
                <a:solidFill>
                  <a:srgbClr val="465228"/>
                </a:solidFill>
                <a:latin typeface="Times New Roman"/>
                <a:cs typeface="Times New Roman"/>
              </a:rPr>
              <a:t>repository</a:t>
            </a:r>
            <a:endParaRPr sz="4400">
              <a:latin typeface="Times New Roman"/>
              <a:cs typeface="Times New Roman"/>
            </a:endParaRPr>
          </a:p>
          <a:p>
            <a:pPr marL="282575" marR="5080" indent="-229235">
              <a:lnSpc>
                <a:spcPct val="114999"/>
              </a:lnSpc>
              <a:spcBef>
                <a:spcPts val="29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83210" algn="l"/>
              </a:tabLst>
            </a:pPr>
            <a:r>
              <a:rPr sz="1800" spc="-5">
                <a:latin typeface="Times New Roman"/>
                <a:cs typeface="Times New Roman"/>
              </a:rPr>
              <a:t>A</a:t>
            </a:r>
            <a:r>
              <a:rPr sz="1800" spc="-95">
                <a:latin typeface="Times New Roman"/>
                <a:cs typeface="Times New Roman"/>
              </a:rPr>
              <a:t> </a:t>
            </a:r>
            <a:r>
              <a:rPr lang="en-US" sz="1800" spc="-95" smtClean="0">
                <a:latin typeface="Times New Roman"/>
                <a:cs typeface="Times New Roman"/>
              </a:rPr>
              <a:t> </a:t>
            </a:r>
            <a:r>
              <a:rPr sz="1800" smtClean="0">
                <a:latin typeface="Times New Roman"/>
                <a:cs typeface="Times New Roman"/>
              </a:rPr>
              <a:t>DEFECT</a:t>
            </a:r>
            <a:r>
              <a:rPr sz="1800" spc="-35" smtClean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REPOSITORY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CAPTURES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RELEVANT </a:t>
            </a:r>
            <a:r>
              <a:rPr sz="1800" spc="-25" dirty="0">
                <a:latin typeface="Times New Roman"/>
                <a:cs typeface="Times New Roman"/>
              </a:rPr>
              <a:t>DETAILS</a:t>
            </a:r>
            <a:r>
              <a:rPr sz="1800" spc="-5" dirty="0">
                <a:latin typeface="Times New Roman"/>
                <a:cs typeface="Times New Roman"/>
              </a:rPr>
              <a:t> OF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DEFECTS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REPORTED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PRODUCT.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 marL="282575" indent="-229235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83210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INFORMATION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DEFECT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REPOSITORY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INCLUDES</a:t>
            </a:r>
            <a:endParaRPr sz="18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869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CT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14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AI</a:t>
            </a:r>
            <a:r>
              <a:rPr sz="1600" spc="-15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CT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14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AI</a:t>
            </a:r>
            <a:r>
              <a:rPr sz="1600" spc="-15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4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FIX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</a:t>
            </a:r>
            <a:r>
              <a:rPr sz="1600" spc="-14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AI</a:t>
            </a:r>
            <a:r>
              <a:rPr sz="1600" spc="-15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endParaRPr sz="1600">
              <a:latin typeface="Times New Roman"/>
              <a:cs typeface="Times New Roman"/>
            </a:endParaRPr>
          </a:p>
          <a:p>
            <a:pPr marL="51117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COMMUN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C</a:t>
            </a:r>
            <a:r>
              <a:rPr sz="1600" spc="-185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71752" y="1715541"/>
            <a:ext cx="9552940" cy="1049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290695" marR="5080" indent="-4278630">
              <a:lnSpc>
                <a:spcPct val="120000"/>
              </a:lnSpc>
              <a:spcBef>
                <a:spcPts val="100"/>
              </a:spcBef>
            </a:pP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WHEN</a:t>
            </a:r>
            <a:r>
              <a:rPr sz="2800" b="1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TESTING</a:t>
            </a:r>
            <a:r>
              <a:rPr sz="2800" b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000000"/>
                </a:solidFill>
                <a:latin typeface="Times New Roman"/>
                <a:cs typeface="Times New Roman"/>
              </a:rPr>
              <a:t>IS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CONSIDERED</a:t>
            </a:r>
            <a:r>
              <a:rPr sz="2800" b="1" spc="-1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AS</a:t>
            </a:r>
            <a:r>
              <a:rPr sz="2800" b="1" spc="-1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2800" b="1" spc="-1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PROJECT</a:t>
            </a:r>
            <a:r>
              <a:rPr sz="2800" b="1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ON</a:t>
            </a:r>
            <a:r>
              <a:rPr sz="2800" b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ITS </a:t>
            </a:r>
            <a:r>
              <a:rPr sz="2800" b="1" spc="-68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OWN.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48486" y="3506873"/>
            <a:ext cx="9201785" cy="10496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61185" marR="5080" indent="-1849120">
              <a:lnSpc>
                <a:spcPct val="120000"/>
              </a:lnSpc>
              <a:spcBef>
                <a:spcPts val="95"/>
              </a:spcBef>
            </a:pPr>
            <a:r>
              <a:rPr sz="2800" b="1" spc="-5" dirty="0">
                <a:latin typeface="Times New Roman"/>
                <a:cs typeface="Times New Roman"/>
              </a:rPr>
              <a:t>IT</a:t>
            </a:r>
            <a:r>
              <a:rPr sz="2800" b="1" spc="-50" dirty="0">
                <a:latin typeface="Times New Roman"/>
                <a:cs typeface="Times New Roman"/>
              </a:rPr>
              <a:t> </a:t>
            </a:r>
            <a:r>
              <a:rPr sz="2800" b="1" spc="-10" dirty="0">
                <a:latin typeface="Times New Roman"/>
                <a:cs typeface="Times New Roman"/>
              </a:rPr>
              <a:t>HAS</a:t>
            </a:r>
            <a:r>
              <a:rPr sz="2800" b="1" spc="-30" dirty="0">
                <a:latin typeface="Times New Roman"/>
                <a:cs typeface="Times New Roman"/>
              </a:rPr>
              <a:t> </a:t>
            </a:r>
            <a:r>
              <a:rPr sz="2800" b="1" spc="-35" dirty="0">
                <a:latin typeface="Times New Roman"/>
                <a:cs typeface="Times New Roman"/>
              </a:rPr>
              <a:t>TO</a:t>
            </a:r>
            <a:r>
              <a:rPr sz="2800" b="1" dirty="0">
                <a:latin typeface="Times New Roman"/>
                <a:cs typeface="Times New Roman"/>
              </a:rPr>
              <a:t> </a:t>
            </a:r>
            <a:r>
              <a:rPr sz="2800" b="1" spc="-5" dirty="0">
                <a:latin typeface="Times New Roman"/>
                <a:cs typeface="Times New Roman"/>
              </a:rPr>
              <a:t>BE </a:t>
            </a:r>
            <a:r>
              <a:rPr sz="2800" b="1" spc="-10" dirty="0">
                <a:latin typeface="Times New Roman"/>
                <a:cs typeface="Times New Roman"/>
              </a:rPr>
              <a:t>PLANNED,</a:t>
            </a:r>
            <a:r>
              <a:rPr sz="2800" b="1" spc="40" dirty="0">
                <a:latin typeface="Times New Roman"/>
                <a:cs typeface="Times New Roman"/>
              </a:rPr>
              <a:t> </a:t>
            </a:r>
            <a:r>
              <a:rPr sz="2800" b="1" spc="-10" dirty="0">
                <a:latin typeface="Times New Roman"/>
                <a:cs typeface="Times New Roman"/>
              </a:rPr>
              <a:t>EXECUTED,</a:t>
            </a:r>
            <a:r>
              <a:rPr sz="2800" b="1" spc="-5" dirty="0">
                <a:latin typeface="Times New Roman"/>
                <a:cs typeface="Times New Roman"/>
              </a:rPr>
              <a:t> </a:t>
            </a:r>
            <a:r>
              <a:rPr sz="2800" b="1" spc="-10" dirty="0">
                <a:latin typeface="Times New Roman"/>
                <a:cs typeface="Times New Roman"/>
              </a:rPr>
              <a:t>TRACKED,</a:t>
            </a:r>
            <a:r>
              <a:rPr sz="2800" b="1" spc="-120" dirty="0">
                <a:latin typeface="Times New Roman"/>
                <a:cs typeface="Times New Roman"/>
              </a:rPr>
              <a:t> </a:t>
            </a:r>
            <a:r>
              <a:rPr sz="2800" b="1" spc="-5" dirty="0">
                <a:latin typeface="Times New Roman"/>
                <a:cs typeface="Times New Roman"/>
              </a:rPr>
              <a:t>AND </a:t>
            </a:r>
            <a:r>
              <a:rPr sz="2800" b="1" spc="-685" dirty="0">
                <a:latin typeface="Times New Roman"/>
                <a:cs typeface="Times New Roman"/>
              </a:rPr>
              <a:t> </a:t>
            </a:r>
            <a:r>
              <a:rPr sz="2800" b="1" spc="-30" dirty="0">
                <a:latin typeface="Times New Roman"/>
                <a:cs typeface="Times New Roman"/>
              </a:rPr>
              <a:t>PERIODICALLY</a:t>
            </a:r>
            <a:r>
              <a:rPr sz="2800" b="1" spc="-65" dirty="0">
                <a:latin typeface="Times New Roman"/>
                <a:cs typeface="Times New Roman"/>
              </a:rPr>
              <a:t> </a:t>
            </a:r>
            <a:r>
              <a:rPr sz="2800" b="1" spc="-20" dirty="0">
                <a:latin typeface="Times New Roman"/>
                <a:cs typeface="Times New Roman"/>
              </a:rPr>
              <a:t>REPORTED</a:t>
            </a:r>
            <a:r>
              <a:rPr sz="2800" b="1" spc="30" dirty="0">
                <a:latin typeface="Times New Roman"/>
                <a:cs typeface="Times New Roman"/>
              </a:rPr>
              <a:t> </a:t>
            </a:r>
            <a:r>
              <a:rPr sz="2800" b="1" spc="-5" dirty="0">
                <a:latin typeface="Times New Roman"/>
                <a:cs typeface="Times New Roman"/>
              </a:rPr>
              <a:t>ON.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INFRASTRUCTURE</a:t>
            </a:r>
            <a:r>
              <a:rPr spc="-3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1640" y="1097750"/>
            <a:ext cx="11118850" cy="4389120"/>
          </a:xfrm>
          <a:prstGeom prst="rect">
            <a:avLst/>
          </a:prstGeom>
        </p:spPr>
        <p:txBody>
          <a:bodyPr vert="horz" wrap="square" lIns="0" tIns="186690" rIns="0" bIns="0" rtlCol="0">
            <a:spAutoFit/>
          </a:bodyPr>
          <a:lstStyle/>
          <a:p>
            <a:pPr marL="316230">
              <a:lnSpc>
                <a:spcPct val="100000"/>
              </a:lnSpc>
              <a:spcBef>
                <a:spcPts val="1470"/>
              </a:spcBef>
            </a:pPr>
            <a:r>
              <a:rPr sz="3700" b="1" spc="-5" dirty="0">
                <a:solidFill>
                  <a:srgbClr val="465228"/>
                </a:solidFill>
                <a:latin typeface="Times New Roman"/>
                <a:cs typeface="Times New Roman"/>
              </a:rPr>
              <a:t>Configuration</a:t>
            </a:r>
            <a:r>
              <a:rPr sz="3700" b="1" spc="30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3700" b="1" spc="-5" dirty="0">
                <a:solidFill>
                  <a:srgbClr val="465228"/>
                </a:solidFill>
                <a:latin typeface="Times New Roman"/>
                <a:cs typeface="Times New Roman"/>
              </a:rPr>
              <a:t>management</a:t>
            </a:r>
            <a:r>
              <a:rPr sz="3700" b="1" spc="25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3700" b="1" spc="-10" dirty="0">
                <a:solidFill>
                  <a:srgbClr val="465228"/>
                </a:solidFill>
                <a:latin typeface="Times New Roman"/>
                <a:cs typeface="Times New Roman"/>
              </a:rPr>
              <a:t>repository</a:t>
            </a:r>
            <a:r>
              <a:rPr sz="3700" b="1" spc="5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3700" b="1" spc="-10" dirty="0">
                <a:solidFill>
                  <a:srgbClr val="465228"/>
                </a:solidFill>
                <a:latin typeface="Times New Roman"/>
                <a:cs typeface="Times New Roman"/>
              </a:rPr>
              <a:t>and</a:t>
            </a:r>
            <a:r>
              <a:rPr sz="3700" b="1" spc="20" dirty="0">
                <a:solidFill>
                  <a:srgbClr val="465228"/>
                </a:solidFill>
                <a:latin typeface="Times New Roman"/>
                <a:cs typeface="Times New Roman"/>
              </a:rPr>
              <a:t> </a:t>
            </a:r>
            <a:r>
              <a:rPr sz="3700" b="1" spc="-5" dirty="0">
                <a:solidFill>
                  <a:srgbClr val="465228"/>
                </a:solidFill>
                <a:latin typeface="Times New Roman"/>
                <a:cs typeface="Times New Roman"/>
              </a:rPr>
              <a:t>tool</a:t>
            </a:r>
            <a:endParaRPr sz="3700">
              <a:latin typeface="Times New Roman"/>
              <a:cs typeface="Times New Roman"/>
            </a:endParaRPr>
          </a:p>
          <a:p>
            <a:pPr marL="241300" marR="21590" indent="-228600">
              <a:lnSpc>
                <a:spcPct val="114999"/>
              </a:lnSpc>
              <a:spcBef>
                <a:spcPts val="18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AN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SCM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REPOSITORY</a:t>
            </a:r>
            <a:r>
              <a:rPr sz="1800" spc="-1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ALSO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KNOWN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(CM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REPOSITORY)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KEEPS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TRACK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CHANGE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CONTROL</a:t>
            </a:r>
            <a:r>
              <a:rPr sz="1800" spc="-1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VERSION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CONTROL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FILES/ENTITIES</a:t>
            </a:r>
            <a:r>
              <a:rPr sz="1800" spc="-55" dirty="0">
                <a:latin typeface="Times New Roman"/>
                <a:cs typeface="Times New Roman"/>
              </a:rPr>
              <a:t> THAT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MAKE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UP</a:t>
            </a:r>
            <a:r>
              <a:rPr sz="1800" spc="-1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SOFTWARE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PRODUCT.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 marL="241300" indent="-228600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CHANGE CONTROL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ENSURES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7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CHANGES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FILES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ARE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MADE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7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CONTROLLED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FASHION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45" dirty="0">
                <a:latin typeface="Times New Roman"/>
                <a:cs typeface="Times New Roman"/>
              </a:rPr>
              <a:t>ONLY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WITH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PROPER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APPROVALS.</a:t>
            </a:r>
            <a:endParaRPr sz="1600">
              <a:latin typeface="Times New Roman"/>
              <a:cs typeface="Times New Roman"/>
            </a:endParaRPr>
          </a:p>
          <a:p>
            <a:pPr marL="698500" marR="520700" indent="-229235">
              <a:lnSpc>
                <a:spcPct val="103200"/>
              </a:lnSpc>
              <a:spcBef>
                <a:spcPts val="5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CHANGES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MADE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BY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ONE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ENGINEER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ARE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NOT</a:t>
            </a:r>
            <a:r>
              <a:rPr sz="1600" spc="-114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ACCIDENTALLY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LOST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OR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OVERWRITTEN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BY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OTHER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CHANGES.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4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EACH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CHANGE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PRODUCES</a:t>
            </a:r>
            <a:r>
              <a:rPr sz="1600" spc="-10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DISTINCT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VERSION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 FILE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IS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RECREATABLE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100" dirty="0">
                <a:latin typeface="Times New Roman"/>
                <a:cs typeface="Times New Roman"/>
              </a:rPr>
              <a:t>AT</a:t>
            </a:r>
            <a:r>
              <a:rPr sz="1600" spc="-114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POINT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TIME.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100" dirty="0">
                <a:latin typeface="Times New Roman"/>
                <a:cs typeface="Times New Roman"/>
              </a:rPr>
              <a:t>AT</a:t>
            </a:r>
            <a:r>
              <a:rPr sz="1600" spc="-114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POINT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TIME,</a:t>
            </a:r>
            <a:r>
              <a:rPr sz="1600" spc="30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EVERYONE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GETS</a:t>
            </a:r>
            <a:r>
              <a:rPr sz="1600" spc="-7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ACCESS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45" dirty="0">
                <a:latin typeface="Times New Roman"/>
                <a:cs typeface="Times New Roman"/>
              </a:rPr>
              <a:t>ONLY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MOST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RECENT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VERSION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FILES.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690498"/>
            <a:ext cx="712343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50" dirty="0"/>
              <a:t> </a:t>
            </a:r>
            <a:r>
              <a:rPr dirty="0"/>
              <a:t>PEOPLE</a:t>
            </a:r>
            <a:r>
              <a:rPr spc="-45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265679"/>
            <a:ext cx="8869680" cy="2178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PEOPLE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 IS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INTEGRAL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75" dirty="0">
                <a:latin typeface="Times New Roman"/>
                <a:cs typeface="Times New Roman"/>
              </a:rPr>
              <a:t>PART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MANAGEMENT.</a:t>
            </a:r>
            <a:endParaRPr sz="1800">
              <a:latin typeface="Times New Roman"/>
              <a:cs typeface="Times New Roman"/>
            </a:endParaRPr>
          </a:p>
          <a:p>
            <a:pPr marL="469900" marR="321945">
              <a:lnSpc>
                <a:spcPct val="116500"/>
              </a:lnSpc>
              <a:spcBef>
                <a:spcPts val="2825"/>
              </a:spcBef>
            </a:pPr>
            <a:r>
              <a:rPr sz="2850" spc="8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b="1" spc="-5" dirty="0">
                <a:latin typeface="Times New Roman"/>
                <a:cs typeface="Times New Roman"/>
              </a:rPr>
              <a:t>DE</a:t>
            </a:r>
            <a:r>
              <a:rPr sz="1800" b="1" spc="-15" dirty="0">
                <a:latin typeface="Times New Roman"/>
                <a:cs typeface="Times New Roman"/>
              </a:rPr>
              <a:t>V</a:t>
            </a:r>
            <a:r>
              <a:rPr sz="1800" b="1" dirty="0">
                <a:latin typeface="Times New Roman"/>
                <a:cs typeface="Times New Roman"/>
              </a:rPr>
              <a:t>ELO</a:t>
            </a:r>
            <a:r>
              <a:rPr sz="1800" b="1" spc="5" dirty="0">
                <a:latin typeface="Times New Roman"/>
                <a:cs typeface="Times New Roman"/>
              </a:rPr>
              <a:t>P</a:t>
            </a:r>
            <a:r>
              <a:rPr sz="1800" b="1" spc="-5" dirty="0">
                <a:latin typeface="Times New Roman"/>
                <a:cs typeface="Times New Roman"/>
              </a:rPr>
              <a:t>ER: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T</a:t>
            </a:r>
            <a:r>
              <a:rPr sz="1800" spc="-5" dirty="0">
                <a:latin typeface="Times New Roman"/>
                <a:cs typeface="Times New Roman"/>
              </a:rPr>
              <a:t>H</a:t>
            </a: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S</a:t>
            </a: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TE</a:t>
            </a:r>
            <a:r>
              <a:rPr sz="1800" spc="-5" dirty="0">
                <a:latin typeface="Times New Roman"/>
                <a:cs typeface="Times New Roman"/>
              </a:rPr>
              <a:t>ST</a:t>
            </a:r>
            <a:r>
              <a:rPr sz="1800" spc="5" dirty="0">
                <a:latin typeface="Times New Roman"/>
                <a:cs typeface="Times New Roman"/>
              </a:rPr>
              <a:t>I</a:t>
            </a:r>
            <a:r>
              <a:rPr sz="1800" spc="-5" dirty="0">
                <a:latin typeface="Times New Roman"/>
                <a:cs typeface="Times New Roman"/>
              </a:rPr>
              <a:t>N</a:t>
            </a:r>
            <a:r>
              <a:rPr sz="1800" dirty="0">
                <a:latin typeface="Times New Roman"/>
                <a:cs typeface="Times New Roman"/>
              </a:rPr>
              <a:t>G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FOLKS</a:t>
            </a:r>
            <a:r>
              <a:rPr sz="1800" dirty="0">
                <a:latin typeface="Times New Roman"/>
                <a:cs typeface="Times New Roman"/>
              </a:rPr>
              <a:t>…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T</a:t>
            </a:r>
            <a:r>
              <a:rPr sz="1800" spc="-5" dirty="0">
                <a:latin typeface="Times New Roman"/>
                <a:cs typeface="Times New Roman"/>
              </a:rPr>
              <a:t>H</a:t>
            </a:r>
            <a:r>
              <a:rPr sz="1800" dirty="0">
                <a:latin typeface="Times New Roman"/>
                <a:cs typeface="Times New Roman"/>
              </a:rPr>
              <a:t>EY</a:t>
            </a:r>
            <a:r>
              <a:rPr sz="1800" spc="-1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AR</a:t>
            </a:r>
            <a:r>
              <a:rPr sz="1800" dirty="0">
                <a:latin typeface="Times New Roman"/>
                <a:cs typeface="Times New Roman"/>
              </a:rPr>
              <a:t>E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L</a:t>
            </a:r>
            <a:r>
              <a:rPr sz="1800" spc="-210" dirty="0">
                <a:latin typeface="Times New Roman"/>
                <a:cs typeface="Times New Roman"/>
              </a:rPr>
              <a:t>W</a:t>
            </a:r>
            <a:r>
              <a:rPr sz="1800" spc="-170" dirty="0">
                <a:latin typeface="Times New Roman"/>
                <a:cs typeface="Times New Roman"/>
              </a:rPr>
              <a:t>A</a:t>
            </a:r>
            <a:r>
              <a:rPr sz="1800" spc="-5" dirty="0">
                <a:latin typeface="Times New Roman"/>
                <a:cs typeface="Times New Roman"/>
              </a:rPr>
              <a:t>Y</a:t>
            </a:r>
            <a:r>
              <a:rPr sz="1800" dirty="0">
                <a:latin typeface="Times New Roman"/>
                <a:cs typeface="Times New Roman"/>
              </a:rPr>
              <a:t>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NI</a:t>
            </a:r>
            <a:r>
              <a:rPr sz="1800" spc="5" dirty="0">
                <a:latin typeface="Times New Roman"/>
                <a:cs typeface="Times New Roman"/>
              </a:rPr>
              <a:t>T</a:t>
            </a:r>
            <a:r>
              <a:rPr sz="1800" spc="-5" dirty="0">
                <a:latin typeface="Times New Roman"/>
                <a:cs typeface="Times New Roman"/>
              </a:rPr>
              <a:t>PICKING!  </a:t>
            </a:r>
            <a:r>
              <a:rPr sz="28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b="1" spc="5" dirty="0">
                <a:latin typeface="Times New Roman"/>
                <a:cs typeface="Times New Roman"/>
              </a:rPr>
              <a:t>TESTER: </a:t>
            </a:r>
            <a:r>
              <a:rPr sz="1800" spc="-5" dirty="0">
                <a:latin typeface="Times New Roman"/>
                <a:cs typeface="Times New Roman"/>
              </a:rPr>
              <a:t>WHY DON'T THESE DEVELOPERS DO ANYTHING </a:t>
            </a:r>
            <a:r>
              <a:rPr sz="1800" dirty="0">
                <a:latin typeface="Times New Roman"/>
                <a:cs typeface="Times New Roman"/>
              </a:rPr>
              <a:t>RIGHT?! 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2850" spc="1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b="1" spc="10" dirty="0">
                <a:latin typeface="Times New Roman"/>
                <a:cs typeface="Times New Roman"/>
              </a:rPr>
              <a:t>SALES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PERSON: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WHEN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GET</a:t>
            </a:r>
            <a:r>
              <a:rPr sz="1800" spc="-1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OUT</a:t>
            </a:r>
            <a:r>
              <a:rPr sz="1800" spc="-55" dirty="0">
                <a:latin typeface="Times New Roman"/>
                <a:cs typeface="Times New Roman"/>
              </a:rPr>
              <a:t> THAT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CAN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SELL?!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1005649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INTEGRATING</a:t>
            </a:r>
            <a:r>
              <a:rPr spc="-25" dirty="0"/>
              <a:t> </a:t>
            </a:r>
            <a:r>
              <a:rPr spc="-5" dirty="0"/>
              <a:t>WITH</a:t>
            </a:r>
            <a:r>
              <a:rPr spc="-40" dirty="0"/>
              <a:t> </a:t>
            </a:r>
            <a:r>
              <a:rPr dirty="0"/>
              <a:t>PRODUCT</a:t>
            </a:r>
            <a:r>
              <a:rPr spc="-20" dirty="0"/>
              <a:t> </a:t>
            </a:r>
            <a:r>
              <a:rPr spc="-5" dirty="0"/>
              <a:t>RELEASE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5590" marR="81915" indent="-228600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75590" algn="l"/>
              </a:tabLst>
            </a:pPr>
            <a:r>
              <a:rPr spc="-70" dirty="0"/>
              <a:t>ULTIMATELY,</a:t>
            </a:r>
            <a:r>
              <a:rPr spc="-35" dirty="0"/>
              <a:t> </a:t>
            </a:r>
            <a:r>
              <a:rPr dirty="0"/>
              <a:t>THE SUCCESS</a:t>
            </a:r>
            <a:r>
              <a:rPr spc="15" dirty="0"/>
              <a:t> </a:t>
            </a:r>
            <a:r>
              <a:rPr spc="-5" dirty="0"/>
              <a:t>OF</a:t>
            </a:r>
            <a:r>
              <a:rPr spc="-90" dirty="0"/>
              <a:t> </a:t>
            </a:r>
            <a:r>
              <a:rPr spc="-5" dirty="0"/>
              <a:t>A</a:t>
            </a:r>
            <a:r>
              <a:rPr spc="-100" dirty="0"/>
              <a:t> </a:t>
            </a:r>
            <a:r>
              <a:rPr spc="-5" dirty="0"/>
              <a:t>PRODUCT</a:t>
            </a:r>
            <a:r>
              <a:rPr spc="-10" dirty="0"/>
              <a:t> </a:t>
            </a:r>
            <a:r>
              <a:rPr spc="-5" dirty="0"/>
              <a:t>DEPENDS</a:t>
            </a:r>
            <a:r>
              <a:rPr spc="20" dirty="0"/>
              <a:t> </a:t>
            </a:r>
            <a:r>
              <a:rPr spc="-5" dirty="0"/>
              <a:t>ON</a:t>
            </a:r>
            <a:r>
              <a:rPr spc="-30" dirty="0"/>
              <a:t> </a:t>
            </a:r>
            <a:r>
              <a:rPr dirty="0"/>
              <a:t>THE</a:t>
            </a:r>
            <a:r>
              <a:rPr spc="5" dirty="0"/>
              <a:t> </a:t>
            </a:r>
            <a:r>
              <a:rPr spc="-10" dirty="0"/>
              <a:t>EFFECTIVENESS</a:t>
            </a:r>
            <a:r>
              <a:rPr spc="5" dirty="0"/>
              <a:t> </a:t>
            </a:r>
            <a:r>
              <a:rPr spc="-5" dirty="0"/>
              <a:t>OF</a:t>
            </a:r>
            <a:r>
              <a:rPr dirty="0"/>
              <a:t> </a:t>
            </a:r>
            <a:r>
              <a:rPr spc="-20" dirty="0"/>
              <a:t>INTEGRATION </a:t>
            </a:r>
            <a:r>
              <a:rPr spc="-434" dirty="0"/>
              <a:t> </a:t>
            </a:r>
            <a:r>
              <a:rPr spc="-5" dirty="0"/>
              <a:t>OF</a:t>
            </a:r>
            <a:r>
              <a:rPr spc="-35" dirty="0"/>
              <a:t> </a:t>
            </a:r>
            <a:r>
              <a:rPr dirty="0"/>
              <a:t>THE</a:t>
            </a:r>
            <a:r>
              <a:rPr spc="5" dirty="0"/>
              <a:t> </a:t>
            </a:r>
            <a:r>
              <a:rPr spc="-5" dirty="0"/>
              <a:t>DEVELOPMENT</a:t>
            </a:r>
            <a:r>
              <a:rPr spc="-135" dirty="0"/>
              <a:t> </a:t>
            </a:r>
            <a:r>
              <a:rPr spc="-5" dirty="0"/>
              <a:t>AND</a:t>
            </a:r>
            <a:r>
              <a:rPr spc="-25" dirty="0"/>
              <a:t> </a:t>
            </a:r>
            <a:r>
              <a:rPr dirty="0"/>
              <a:t>TESTING</a:t>
            </a:r>
            <a:r>
              <a:rPr spc="-105" dirty="0"/>
              <a:t> </a:t>
            </a:r>
            <a:r>
              <a:rPr dirty="0"/>
              <a:t>ACTIVITIES.</a:t>
            </a:r>
          </a:p>
          <a:p>
            <a:pPr marL="275590" marR="354330" indent="-228600">
              <a:lnSpc>
                <a:spcPct val="120100"/>
              </a:lnSpc>
              <a:spcBef>
                <a:spcPts val="99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75590" algn="l"/>
              </a:tabLst>
            </a:pPr>
            <a:r>
              <a:rPr dirty="0"/>
              <a:t>THESE </a:t>
            </a:r>
            <a:r>
              <a:rPr spc="-5" dirty="0"/>
              <a:t>JOB </a:t>
            </a:r>
            <a:r>
              <a:rPr dirty="0"/>
              <a:t>FUNCTIONS </a:t>
            </a:r>
            <a:r>
              <a:rPr spc="-60" dirty="0"/>
              <a:t>HAVE </a:t>
            </a:r>
            <a:r>
              <a:rPr spc="-20" dirty="0"/>
              <a:t>TO </a:t>
            </a:r>
            <a:r>
              <a:rPr spc="-5" dirty="0"/>
              <a:t>WORK IN </a:t>
            </a:r>
            <a:r>
              <a:rPr dirty="0"/>
              <a:t>TIGHT </a:t>
            </a:r>
            <a:r>
              <a:rPr spc="-5" dirty="0"/>
              <a:t>UNISON </a:t>
            </a:r>
            <a:r>
              <a:rPr dirty="0"/>
              <a:t>BETWEEN </a:t>
            </a:r>
            <a:r>
              <a:rPr spc="-30" dirty="0"/>
              <a:t>THEMSELVES </a:t>
            </a:r>
            <a:r>
              <a:rPr spc="-5" dirty="0"/>
              <a:t>AND WITH </a:t>
            </a:r>
            <a:r>
              <a:rPr spc="-434" dirty="0"/>
              <a:t> </a:t>
            </a:r>
            <a:r>
              <a:rPr spc="-5" dirty="0"/>
              <a:t>OTHER</a:t>
            </a:r>
            <a:r>
              <a:rPr dirty="0"/>
              <a:t> </a:t>
            </a:r>
            <a:r>
              <a:rPr spc="-5" dirty="0"/>
              <a:t>GROUPS</a:t>
            </a:r>
            <a:r>
              <a:rPr spc="25" dirty="0"/>
              <a:t> </a:t>
            </a:r>
            <a:r>
              <a:rPr spc="-5" dirty="0"/>
              <a:t>SUCH</a:t>
            </a:r>
            <a:r>
              <a:rPr spc="-90" dirty="0"/>
              <a:t> </a:t>
            </a:r>
            <a:r>
              <a:rPr spc="-5" dirty="0"/>
              <a:t>AS</a:t>
            </a:r>
            <a:r>
              <a:rPr spc="5" dirty="0"/>
              <a:t> </a:t>
            </a:r>
            <a:r>
              <a:rPr spc="-5" dirty="0"/>
              <a:t>PRODUCT</a:t>
            </a:r>
            <a:r>
              <a:rPr spc="-10" dirty="0"/>
              <a:t> </a:t>
            </a:r>
            <a:r>
              <a:rPr spc="-35" dirty="0"/>
              <a:t>SUPPORT,</a:t>
            </a:r>
            <a:r>
              <a:rPr spc="10" dirty="0"/>
              <a:t> </a:t>
            </a:r>
            <a:r>
              <a:rPr spc="-5" dirty="0"/>
              <a:t>PRODUCT</a:t>
            </a:r>
            <a:r>
              <a:rPr spc="-15" dirty="0"/>
              <a:t> MANAGEMENT,</a:t>
            </a:r>
            <a:r>
              <a:rPr spc="-85" dirty="0"/>
              <a:t> </a:t>
            </a:r>
            <a:r>
              <a:rPr spc="-5" dirty="0"/>
              <a:t>AND</a:t>
            </a:r>
            <a:r>
              <a:rPr spc="5" dirty="0"/>
              <a:t> </a:t>
            </a:r>
            <a:r>
              <a:rPr spc="-5" dirty="0"/>
              <a:t>SO</a:t>
            </a:r>
            <a:r>
              <a:rPr spc="-95" dirty="0"/>
              <a:t> </a:t>
            </a:r>
            <a:r>
              <a:rPr spc="-5" dirty="0"/>
              <a:t>ON.</a:t>
            </a:r>
          </a:p>
          <a:p>
            <a:pPr marL="504190">
              <a:lnSpc>
                <a:spcPts val="303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/>
              <a:t>SYNC</a:t>
            </a:r>
            <a:r>
              <a:rPr sz="1600" spc="-10" dirty="0"/>
              <a:t> </a:t>
            </a:r>
            <a:r>
              <a:rPr sz="1600" spc="-5" dirty="0"/>
              <a:t>POINTS</a:t>
            </a:r>
            <a:r>
              <a:rPr sz="1600" spc="10" dirty="0"/>
              <a:t> </a:t>
            </a:r>
            <a:r>
              <a:rPr sz="1600" spc="-10" dirty="0"/>
              <a:t>BETWEEN</a:t>
            </a:r>
            <a:r>
              <a:rPr sz="1600" spc="25" dirty="0"/>
              <a:t> </a:t>
            </a:r>
            <a:r>
              <a:rPr sz="1600" spc="-5" dirty="0"/>
              <a:t>DEVELOPMENT</a:t>
            </a:r>
            <a:r>
              <a:rPr sz="1600" spc="-110" dirty="0"/>
              <a:t> </a:t>
            </a:r>
            <a:r>
              <a:rPr sz="1600" spc="-5" dirty="0"/>
              <a:t>AND</a:t>
            </a:r>
            <a:r>
              <a:rPr sz="1600" spc="-40" dirty="0"/>
              <a:t> </a:t>
            </a:r>
            <a:r>
              <a:rPr sz="1600" spc="-10" dirty="0"/>
              <a:t>TESTING</a:t>
            </a:r>
            <a:r>
              <a:rPr sz="1600" spc="-60" dirty="0"/>
              <a:t> </a:t>
            </a:r>
            <a:r>
              <a:rPr sz="1600" spc="-5" dirty="0"/>
              <a:t>AS</a:t>
            </a:r>
            <a:r>
              <a:rPr sz="1600" spc="-35" dirty="0"/>
              <a:t> </a:t>
            </a:r>
            <a:r>
              <a:rPr sz="1600" spc="-20" dirty="0"/>
              <a:t>TO</a:t>
            </a:r>
            <a:r>
              <a:rPr sz="1600" spc="-25" dirty="0"/>
              <a:t> </a:t>
            </a:r>
            <a:r>
              <a:rPr sz="1600" spc="-10" dirty="0"/>
              <a:t>WHEN</a:t>
            </a:r>
            <a:r>
              <a:rPr sz="1600" spc="5" dirty="0"/>
              <a:t> </a:t>
            </a:r>
            <a:r>
              <a:rPr sz="1600" spc="-5" dirty="0"/>
              <a:t>DIFFERENT</a:t>
            </a:r>
            <a:r>
              <a:rPr sz="1600" spc="-35" dirty="0"/>
              <a:t> </a:t>
            </a:r>
            <a:r>
              <a:rPr sz="1600" spc="-5" dirty="0"/>
              <a:t>TYPES</a:t>
            </a:r>
            <a:r>
              <a:rPr sz="1600" spc="15" dirty="0"/>
              <a:t> </a:t>
            </a:r>
            <a:r>
              <a:rPr sz="1600" spc="-5" dirty="0"/>
              <a:t>OF</a:t>
            </a:r>
            <a:r>
              <a:rPr sz="1600" spc="-25" dirty="0"/>
              <a:t> </a:t>
            </a:r>
            <a:r>
              <a:rPr sz="1600" spc="-10" dirty="0"/>
              <a:t>TESTING</a:t>
            </a:r>
            <a:r>
              <a:rPr sz="1600" spc="10" dirty="0"/>
              <a:t> </a:t>
            </a:r>
            <a:r>
              <a:rPr sz="1600" spc="-5" dirty="0"/>
              <a:t>CAN</a:t>
            </a:r>
            <a:endParaRPr sz="1600">
              <a:latin typeface="Courier New"/>
              <a:cs typeface="Courier New"/>
            </a:endParaRPr>
          </a:p>
          <a:p>
            <a:pPr marL="732790">
              <a:lnSpc>
                <a:spcPts val="1889"/>
              </a:lnSpc>
              <a:spcBef>
                <a:spcPts val="195"/>
              </a:spcBef>
            </a:pPr>
            <a:r>
              <a:rPr sz="1600" spc="-5" dirty="0"/>
              <a:t>COMMENCE.</a:t>
            </a:r>
            <a:endParaRPr sz="1600"/>
          </a:p>
          <a:p>
            <a:pPr marL="504190">
              <a:lnSpc>
                <a:spcPts val="303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25" dirty="0"/>
              <a:t>SERVICE</a:t>
            </a:r>
            <a:r>
              <a:rPr sz="1600" spc="5" dirty="0"/>
              <a:t> </a:t>
            </a:r>
            <a:r>
              <a:rPr sz="1600" spc="-5" dirty="0"/>
              <a:t>LEVEL</a:t>
            </a:r>
            <a:r>
              <a:rPr sz="1600" spc="-140" dirty="0"/>
              <a:t> </a:t>
            </a:r>
            <a:r>
              <a:rPr sz="1600" spc="-5" dirty="0"/>
              <a:t>AGREEMENTS</a:t>
            </a:r>
            <a:r>
              <a:rPr sz="1600" spc="10" dirty="0"/>
              <a:t> </a:t>
            </a:r>
            <a:r>
              <a:rPr sz="1600" spc="-10" dirty="0"/>
              <a:t>BETWEEN</a:t>
            </a:r>
            <a:r>
              <a:rPr sz="1600" spc="20" dirty="0"/>
              <a:t> </a:t>
            </a:r>
            <a:r>
              <a:rPr sz="1600" spc="-5" dirty="0"/>
              <a:t>DEVELOPMENT</a:t>
            </a:r>
            <a:r>
              <a:rPr sz="1600" spc="-120" dirty="0"/>
              <a:t> </a:t>
            </a:r>
            <a:r>
              <a:rPr sz="1600" spc="-5" dirty="0"/>
              <a:t>AND</a:t>
            </a:r>
            <a:r>
              <a:rPr sz="1600" spc="-25" dirty="0"/>
              <a:t> </a:t>
            </a:r>
            <a:r>
              <a:rPr sz="1600" spc="-10" dirty="0"/>
              <a:t>TESTING</a:t>
            </a:r>
            <a:r>
              <a:rPr sz="1600" spc="-75" dirty="0"/>
              <a:t> </a:t>
            </a:r>
            <a:r>
              <a:rPr sz="1600" spc="-5" dirty="0"/>
              <a:t>AS</a:t>
            </a:r>
            <a:r>
              <a:rPr sz="1600" spc="-25" dirty="0"/>
              <a:t> </a:t>
            </a:r>
            <a:r>
              <a:rPr sz="1600" spc="-20" dirty="0"/>
              <a:t>TO</a:t>
            </a:r>
            <a:r>
              <a:rPr sz="1600" dirty="0"/>
              <a:t> HOW</a:t>
            </a:r>
            <a:r>
              <a:rPr sz="1600" spc="-30" dirty="0"/>
              <a:t> </a:t>
            </a:r>
            <a:r>
              <a:rPr sz="1600" spc="-10" dirty="0"/>
              <a:t>LONG</a:t>
            </a:r>
            <a:r>
              <a:rPr sz="1600" dirty="0"/>
              <a:t> </a:t>
            </a:r>
            <a:r>
              <a:rPr sz="1600" spc="-10" dirty="0"/>
              <a:t>IT</a:t>
            </a:r>
            <a:r>
              <a:rPr sz="1600" spc="-40" dirty="0"/>
              <a:t> </a:t>
            </a:r>
            <a:r>
              <a:rPr sz="1600" spc="-10" dirty="0"/>
              <a:t>WOULD</a:t>
            </a:r>
            <a:endParaRPr sz="1600">
              <a:latin typeface="Courier New"/>
              <a:cs typeface="Courier New"/>
            </a:endParaRPr>
          </a:p>
          <a:p>
            <a:pPr marL="732790">
              <a:lnSpc>
                <a:spcPts val="1885"/>
              </a:lnSpc>
              <a:spcBef>
                <a:spcPts val="195"/>
              </a:spcBef>
            </a:pPr>
            <a:r>
              <a:rPr sz="1600" spc="-40" dirty="0"/>
              <a:t>TAKE</a:t>
            </a:r>
            <a:r>
              <a:rPr sz="1600" spc="-5" dirty="0"/>
              <a:t> FOR</a:t>
            </a:r>
            <a:r>
              <a:rPr sz="1600" spc="-40" dirty="0"/>
              <a:t> </a:t>
            </a:r>
            <a:r>
              <a:rPr sz="1600" spc="-5" dirty="0"/>
              <a:t>THE</a:t>
            </a:r>
            <a:r>
              <a:rPr sz="1600" spc="-35" dirty="0"/>
              <a:t> </a:t>
            </a:r>
            <a:r>
              <a:rPr sz="1600" spc="-10" dirty="0"/>
              <a:t>TESTING</a:t>
            </a:r>
            <a:r>
              <a:rPr sz="1600" spc="-20" dirty="0"/>
              <a:t> </a:t>
            </a:r>
            <a:r>
              <a:rPr sz="1600" spc="-10" dirty="0"/>
              <a:t>TEAM</a:t>
            </a:r>
            <a:r>
              <a:rPr sz="1600" spc="-25" dirty="0"/>
              <a:t> </a:t>
            </a:r>
            <a:r>
              <a:rPr sz="1600" spc="-20" dirty="0"/>
              <a:t>TO</a:t>
            </a:r>
            <a:r>
              <a:rPr sz="1600" spc="-5" dirty="0"/>
              <a:t> COMPLETE</a:t>
            </a:r>
            <a:r>
              <a:rPr sz="1600" spc="-20" dirty="0"/>
              <a:t> </a:t>
            </a:r>
            <a:r>
              <a:rPr sz="1600" spc="-5" dirty="0"/>
              <a:t>THE</a:t>
            </a:r>
            <a:r>
              <a:rPr sz="1600" spc="-25" dirty="0"/>
              <a:t> </a:t>
            </a:r>
            <a:r>
              <a:rPr sz="1600" spc="-5" dirty="0"/>
              <a:t>TESTING.</a:t>
            </a:r>
            <a:endParaRPr sz="1600"/>
          </a:p>
          <a:p>
            <a:pPr marL="504190">
              <a:lnSpc>
                <a:spcPts val="290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/>
              <a:t>CONSISTENT</a:t>
            </a:r>
            <a:r>
              <a:rPr sz="1600" spc="-20" dirty="0"/>
              <a:t> </a:t>
            </a:r>
            <a:r>
              <a:rPr sz="1600" spc="-10" dirty="0"/>
              <a:t>DEFINITIONS</a:t>
            </a:r>
            <a:r>
              <a:rPr sz="1600" spc="35" dirty="0"/>
              <a:t> </a:t>
            </a:r>
            <a:r>
              <a:rPr sz="1600" spc="-5" dirty="0"/>
              <a:t>OF</a:t>
            </a:r>
            <a:r>
              <a:rPr sz="1600" spc="-25" dirty="0"/>
              <a:t> </a:t>
            </a:r>
            <a:r>
              <a:rPr sz="1600" spc="-5" dirty="0"/>
              <a:t>THE</a:t>
            </a:r>
            <a:r>
              <a:rPr sz="1600" spc="-25" dirty="0"/>
              <a:t> </a:t>
            </a:r>
            <a:r>
              <a:rPr sz="1600" spc="-35" dirty="0"/>
              <a:t>VARIOUS</a:t>
            </a:r>
            <a:r>
              <a:rPr sz="1600" dirty="0"/>
              <a:t> </a:t>
            </a:r>
            <a:r>
              <a:rPr sz="1600" spc="-5" dirty="0"/>
              <a:t>PRIORITIES</a:t>
            </a:r>
            <a:r>
              <a:rPr sz="1600" spc="-75" dirty="0"/>
              <a:t> </a:t>
            </a:r>
            <a:r>
              <a:rPr sz="1600" spc="-5" dirty="0"/>
              <a:t>AND</a:t>
            </a:r>
            <a:r>
              <a:rPr sz="1600" dirty="0"/>
              <a:t> </a:t>
            </a:r>
            <a:r>
              <a:rPr sz="1600" spc="-10" dirty="0"/>
              <a:t>SEVERITIES</a:t>
            </a:r>
            <a:r>
              <a:rPr sz="1600" spc="40" dirty="0"/>
              <a:t> </a:t>
            </a:r>
            <a:r>
              <a:rPr sz="1600" spc="-5" dirty="0"/>
              <a:t>OF</a:t>
            </a:r>
            <a:r>
              <a:rPr sz="1600" spc="-25" dirty="0"/>
              <a:t> </a:t>
            </a:r>
            <a:r>
              <a:rPr sz="1600" spc="-5" dirty="0"/>
              <a:t>THE</a:t>
            </a:r>
            <a:r>
              <a:rPr sz="1600" spc="10" dirty="0"/>
              <a:t> </a:t>
            </a:r>
            <a:r>
              <a:rPr sz="1600" spc="-5" dirty="0"/>
              <a:t>DEFECTS.</a:t>
            </a:r>
            <a:endParaRPr sz="1600">
              <a:latin typeface="Courier New"/>
              <a:cs typeface="Courier New"/>
            </a:endParaRPr>
          </a:p>
          <a:p>
            <a:pPr marL="504190">
              <a:lnSpc>
                <a:spcPts val="2935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20" dirty="0"/>
              <a:t>COMMUNICATION</a:t>
            </a:r>
            <a:r>
              <a:rPr sz="1600" spc="15" dirty="0"/>
              <a:t> </a:t>
            </a:r>
            <a:r>
              <a:rPr sz="1600" spc="-5" dirty="0"/>
              <a:t>MECHANISMS</a:t>
            </a:r>
            <a:r>
              <a:rPr sz="1600" spc="-20" dirty="0"/>
              <a:t> TO</a:t>
            </a:r>
            <a:r>
              <a:rPr sz="1600" spc="-30" dirty="0"/>
              <a:t> </a:t>
            </a:r>
            <a:r>
              <a:rPr sz="1600" spc="-5" dirty="0"/>
              <a:t>THE</a:t>
            </a:r>
            <a:r>
              <a:rPr sz="1600" dirty="0"/>
              <a:t> </a:t>
            </a:r>
            <a:r>
              <a:rPr sz="1600" spc="-30" dirty="0"/>
              <a:t>DOCUMENTATION</a:t>
            </a:r>
            <a:r>
              <a:rPr sz="1600" spc="5" dirty="0"/>
              <a:t> </a:t>
            </a:r>
            <a:r>
              <a:rPr sz="1600" spc="-5" dirty="0"/>
              <a:t>GROUP</a:t>
            </a:r>
            <a:r>
              <a:rPr sz="1600" spc="-100" dirty="0"/>
              <a:t> </a:t>
            </a:r>
            <a:r>
              <a:rPr sz="1600" spc="-20" dirty="0"/>
              <a:t>TO</a:t>
            </a:r>
            <a:r>
              <a:rPr sz="1600" spc="-5" dirty="0"/>
              <a:t> ENSURE</a:t>
            </a:r>
            <a:r>
              <a:rPr sz="1600" spc="-25" dirty="0"/>
              <a:t> </a:t>
            </a:r>
            <a:r>
              <a:rPr sz="1600" spc="-50" dirty="0"/>
              <a:t>THAT</a:t>
            </a:r>
            <a:r>
              <a:rPr sz="1600" spc="-60" dirty="0"/>
              <a:t> </a:t>
            </a:r>
            <a:r>
              <a:rPr sz="1600" spc="-5" dirty="0"/>
              <a:t>THE</a:t>
            </a:r>
            <a:endParaRPr sz="1600">
              <a:latin typeface="Courier New"/>
              <a:cs typeface="Courier New"/>
            </a:endParaRPr>
          </a:p>
          <a:p>
            <a:pPr marL="732790">
              <a:lnSpc>
                <a:spcPct val="100000"/>
              </a:lnSpc>
              <a:spcBef>
                <a:spcPts val="195"/>
              </a:spcBef>
            </a:pPr>
            <a:r>
              <a:rPr sz="1600" spc="-30" dirty="0"/>
              <a:t>DOCUMENTATION</a:t>
            </a:r>
            <a:r>
              <a:rPr sz="1600" spc="5" dirty="0"/>
              <a:t> </a:t>
            </a:r>
            <a:r>
              <a:rPr sz="1600" spc="-5" dirty="0"/>
              <a:t>IS</a:t>
            </a:r>
            <a:r>
              <a:rPr sz="1600" spc="-10" dirty="0"/>
              <a:t> </a:t>
            </a:r>
            <a:r>
              <a:rPr sz="1600" spc="-5" dirty="0"/>
              <a:t>KEPT</a:t>
            </a:r>
            <a:r>
              <a:rPr sz="1600" spc="-45" dirty="0"/>
              <a:t> </a:t>
            </a:r>
            <a:r>
              <a:rPr sz="1600" spc="-10" dirty="0"/>
              <a:t>IN</a:t>
            </a:r>
            <a:r>
              <a:rPr sz="1600" spc="-5" dirty="0"/>
              <a:t> SYNC.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38830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85" dirty="0"/>
              <a:t> </a:t>
            </a:r>
            <a:r>
              <a:rPr dirty="0"/>
              <a:t>PROCESS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336738"/>
            <a:ext cx="8703310" cy="4005579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31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PUTTI</a:t>
            </a:r>
            <a:r>
              <a:rPr sz="1800" b="1" spc="-15" dirty="0">
                <a:latin typeface="Times New Roman"/>
                <a:cs typeface="Times New Roman"/>
              </a:rPr>
              <a:t>N</a:t>
            </a:r>
            <a:r>
              <a:rPr sz="1800" b="1" dirty="0">
                <a:latin typeface="Times New Roman"/>
                <a:cs typeface="Times New Roman"/>
              </a:rPr>
              <a:t>G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spc="-40" dirty="0">
                <a:latin typeface="Times New Roman"/>
                <a:cs typeface="Times New Roman"/>
              </a:rPr>
              <a:t>T</a:t>
            </a:r>
            <a:r>
              <a:rPr sz="1800" b="1" dirty="0">
                <a:latin typeface="Times New Roman"/>
                <a:cs typeface="Times New Roman"/>
              </a:rPr>
              <a:t>O</a:t>
            </a:r>
            <a:r>
              <a:rPr sz="1800" b="1" spc="5" dirty="0">
                <a:latin typeface="Times New Roman"/>
                <a:cs typeface="Times New Roman"/>
              </a:rPr>
              <a:t>G</a:t>
            </a:r>
            <a:r>
              <a:rPr sz="1800" b="1" dirty="0">
                <a:latin typeface="Times New Roman"/>
                <a:cs typeface="Times New Roman"/>
              </a:rPr>
              <a:t>ETHER</a:t>
            </a:r>
            <a:r>
              <a:rPr sz="1800" b="1" spc="-10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A</a:t>
            </a:r>
            <a:r>
              <a:rPr sz="1800" b="1" spc="-15" dirty="0">
                <a:latin typeface="Times New Roman"/>
                <a:cs typeface="Times New Roman"/>
              </a:rPr>
              <a:t>N</a:t>
            </a:r>
            <a:r>
              <a:rPr sz="1800" b="1" spc="-5" dirty="0">
                <a:latin typeface="Times New Roman"/>
                <a:cs typeface="Times New Roman"/>
              </a:rPr>
              <a:t>D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BA</a:t>
            </a:r>
            <a:r>
              <a:rPr sz="1800" b="1" spc="-15" dirty="0">
                <a:latin typeface="Times New Roman"/>
                <a:cs typeface="Times New Roman"/>
              </a:rPr>
              <a:t>S</a:t>
            </a:r>
            <a:r>
              <a:rPr sz="1800" b="1" spc="-5" dirty="0">
                <a:latin typeface="Times New Roman"/>
                <a:cs typeface="Times New Roman"/>
              </a:rPr>
              <a:t>EL</a:t>
            </a:r>
            <a:r>
              <a:rPr sz="1800" b="1" spc="-15" dirty="0">
                <a:latin typeface="Times New Roman"/>
                <a:cs typeface="Times New Roman"/>
              </a:rPr>
              <a:t>I</a:t>
            </a:r>
            <a:r>
              <a:rPr sz="1800" b="1" spc="-5" dirty="0">
                <a:latin typeface="Times New Roman"/>
                <a:cs typeface="Times New Roman"/>
              </a:rPr>
              <a:t>N</a:t>
            </a:r>
            <a:r>
              <a:rPr sz="1800" b="1" spc="-15" dirty="0">
                <a:latin typeface="Times New Roman"/>
                <a:cs typeface="Times New Roman"/>
              </a:rPr>
              <a:t>I</a:t>
            </a:r>
            <a:r>
              <a:rPr sz="1800" b="1" spc="-5" dirty="0">
                <a:latin typeface="Times New Roman"/>
                <a:cs typeface="Times New Roman"/>
              </a:rPr>
              <a:t>NG</a:t>
            </a:r>
            <a:r>
              <a:rPr sz="1800" b="1" spc="-8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A</a:t>
            </a:r>
            <a:r>
              <a:rPr sz="1800" b="1" spc="-13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TE</a:t>
            </a:r>
            <a:r>
              <a:rPr sz="1800" b="1" spc="-10" dirty="0">
                <a:latin typeface="Times New Roman"/>
                <a:cs typeface="Times New Roman"/>
              </a:rPr>
              <a:t>S</a:t>
            </a:r>
            <a:r>
              <a:rPr sz="1800" b="1" dirty="0">
                <a:latin typeface="Times New Roman"/>
                <a:cs typeface="Times New Roman"/>
              </a:rPr>
              <a:t>T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PLAN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CASE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spc="-15" dirty="0">
                <a:latin typeface="Times New Roman"/>
                <a:cs typeface="Times New Roman"/>
              </a:rPr>
              <a:t>SPECIFICATION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25" dirty="0">
                <a:latin typeface="Times New Roman"/>
                <a:cs typeface="Times New Roman"/>
              </a:rPr>
              <a:t>UPDATE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11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TRACEABILITY</a:t>
            </a:r>
            <a:r>
              <a:rPr sz="1800" b="1" spc="-7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MATRIX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IDENTIFYING</a:t>
            </a:r>
            <a:r>
              <a:rPr sz="1800" b="1" spc="2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POSSIBLE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spc="-20" dirty="0">
                <a:latin typeface="Times New Roman"/>
                <a:cs typeface="Times New Roman"/>
              </a:rPr>
              <a:t>CANDIDATES</a:t>
            </a:r>
            <a:r>
              <a:rPr sz="1800" b="1" spc="2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FOR</a:t>
            </a:r>
            <a:r>
              <a:rPr sz="1800" b="1" spc="-110" dirty="0">
                <a:latin typeface="Times New Roman"/>
                <a:cs typeface="Times New Roman"/>
              </a:rPr>
              <a:t> </a:t>
            </a:r>
            <a:r>
              <a:rPr sz="1800" b="1" spc="-20" dirty="0">
                <a:latin typeface="Times New Roman"/>
                <a:cs typeface="Times New Roman"/>
              </a:rPr>
              <a:t>AUTOMATION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DEVELOPING</a:t>
            </a:r>
            <a:r>
              <a:rPr sz="1800" b="1" spc="-9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AND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BASELINING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CASES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EXECUTING</a:t>
            </a:r>
            <a:r>
              <a:rPr sz="1800" b="1" spc="-4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CASES</a:t>
            </a:r>
            <a:r>
              <a:rPr sz="1800" b="1" spc="-8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AND</a:t>
            </a:r>
            <a:r>
              <a:rPr sz="1800" b="1" spc="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KEEPING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TRACEABILITY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b="1" spc="-25" dirty="0">
                <a:latin typeface="Times New Roman"/>
                <a:cs typeface="Times New Roman"/>
              </a:rPr>
              <a:t>MATRIX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CURRENT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COLLECTING</a:t>
            </a:r>
            <a:r>
              <a:rPr sz="1800" b="1" spc="-9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AND</a:t>
            </a:r>
            <a:r>
              <a:rPr sz="1800" b="1" spc="-95" dirty="0">
                <a:latin typeface="Times New Roman"/>
                <a:cs typeface="Times New Roman"/>
              </a:rPr>
              <a:t> </a:t>
            </a:r>
            <a:r>
              <a:rPr sz="1800" b="1" spc="-30" dirty="0">
                <a:latin typeface="Times New Roman"/>
                <a:cs typeface="Times New Roman"/>
              </a:rPr>
              <a:t>ANALYZING</a:t>
            </a:r>
            <a:r>
              <a:rPr sz="1800" b="1" spc="5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METRICS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20" dirty="0">
                <a:latin typeface="Times New Roman"/>
                <a:cs typeface="Times New Roman"/>
              </a:rPr>
              <a:t>PREPARING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15" dirty="0">
                <a:latin typeface="Times New Roman"/>
                <a:cs typeface="Times New Roman"/>
              </a:rPr>
              <a:t>SUMMARY</a:t>
            </a:r>
            <a:r>
              <a:rPr sz="1800" b="1" spc="-7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REPORT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RECOMMENDING PRODUCT</a:t>
            </a:r>
            <a:r>
              <a:rPr sz="1800" b="1" spc="-2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RELEASE CRITERIA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178054"/>
            <a:ext cx="9161780" cy="14439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0"/>
              </a:spcBef>
            </a:pPr>
            <a:r>
              <a:rPr sz="4900" spc="-5" dirty="0"/>
              <a:t>PUTTING </a:t>
            </a:r>
            <a:r>
              <a:rPr sz="4900" spc="-10" dirty="0"/>
              <a:t>TOGETHER </a:t>
            </a:r>
            <a:r>
              <a:rPr sz="4900" spc="-5" dirty="0"/>
              <a:t>AND BASELINING A </a:t>
            </a:r>
            <a:r>
              <a:rPr sz="4900" spc="-850" dirty="0"/>
              <a:t> </a:t>
            </a:r>
            <a:r>
              <a:rPr sz="4900" spc="-5" dirty="0"/>
              <a:t>TEST</a:t>
            </a:r>
            <a:r>
              <a:rPr sz="4900" dirty="0"/>
              <a:t> </a:t>
            </a:r>
            <a:r>
              <a:rPr sz="4900" spc="25" dirty="0"/>
              <a:t>PLAN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70026" y="1833245"/>
            <a:ext cx="10470515" cy="3369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353695" indent="-228600">
              <a:lnSpc>
                <a:spcPct val="1201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AN </a:t>
            </a:r>
            <a:r>
              <a:rPr sz="1800" spc="-20" dirty="0">
                <a:latin typeface="Times New Roman"/>
                <a:cs typeface="Times New Roman"/>
              </a:rPr>
              <a:t>ORGANIZATION</a:t>
            </a:r>
            <a:r>
              <a:rPr sz="1800" spc="3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NORMALLY</a:t>
            </a:r>
            <a:r>
              <a:rPr sz="1800" spc="-1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ARRIVES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110" dirty="0">
                <a:latin typeface="Times New Roman"/>
                <a:cs typeface="Times New Roman"/>
              </a:rPr>
              <a:t>AT</a:t>
            </a:r>
            <a:r>
              <a:rPr sz="1800" spc="-1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TEMPLATE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 USED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ACROSS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BOARD.</a:t>
            </a:r>
            <a:endParaRPr sz="1800">
              <a:latin typeface="Times New Roman"/>
              <a:cs typeface="Times New Roman"/>
            </a:endParaRPr>
          </a:p>
          <a:p>
            <a:pPr marL="241300" marR="5080" indent="-228600">
              <a:lnSpc>
                <a:spcPct val="120000"/>
              </a:lnSpc>
              <a:spcBef>
                <a:spcPts val="994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EACH </a:t>
            </a:r>
            <a:r>
              <a:rPr sz="1800" dirty="0">
                <a:latin typeface="Times New Roman"/>
                <a:cs typeface="Times New Roman"/>
              </a:rPr>
              <a:t>TESTING </a:t>
            </a:r>
            <a:r>
              <a:rPr sz="1800" spc="-5" dirty="0">
                <a:latin typeface="Times New Roman"/>
                <a:cs typeface="Times New Roman"/>
              </a:rPr>
              <a:t>PROJECT PUTS </a:t>
            </a:r>
            <a:r>
              <a:rPr sz="1800" spc="-10" dirty="0">
                <a:latin typeface="Times New Roman"/>
                <a:cs typeface="Times New Roman"/>
              </a:rPr>
              <a:t>TOGETHER </a:t>
            </a:r>
            <a:r>
              <a:rPr sz="1800" spc="-5" dirty="0">
                <a:latin typeface="Times New Roman"/>
                <a:cs typeface="Times New Roman"/>
              </a:rPr>
              <a:t>A </a:t>
            </a:r>
            <a:r>
              <a:rPr sz="1800" dirty="0">
                <a:latin typeface="Times New Roman"/>
                <a:cs typeface="Times New Roman"/>
              </a:rPr>
              <a:t>TEST </a:t>
            </a:r>
            <a:r>
              <a:rPr sz="1800" spc="-5" dirty="0">
                <a:latin typeface="Times New Roman"/>
                <a:cs typeface="Times New Roman"/>
              </a:rPr>
              <a:t>PLAN BASED ON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25" dirty="0">
                <a:latin typeface="Times New Roman"/>
                <a:cs typeface="Times New Roman"/>
              </a:rPr>
              <a:t>TEMPLATE. </a:t>
            </a:r>
            <a:r>
              <a:rPr sz="1800" spc="-5" dirty="0">
                <a:latin typeface="Times New Roman"/>
                <a:cs typeface="Times New Roman"/>
              </a:rPr>
              <a:t>SHOULD 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ANY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CHANGES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REQUIRED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TEMPLATE,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THEN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SUCH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CHANGE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MADE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0" dirty="0">
                <a:latin typeface="Times New Roman"/>
                <a:cs typeface="Times New Roman"/>
              </a:rPr>
              <a:t>ONLY</a:t>
            </a:r>
            <a:r>
              <a:rPr sz="1800" spc="-1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AFTER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CAREFUL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DELIBERATIONS</a:t>
            </a:r>
            <a:endParaRPr sz="1800">
              <a:latin typeface="Times New Roman"/>
              <a:cs typeface="Times New Roman"/>
            </a:endParaRPr>
          </a:p>
          <a:p>
            <a:pPr marL="241300" marR="1047115" indent="-228600">
              <a:lnSpc>
                <a:spcPct val="120000"/>
              </a:lnSpc>
              <a:spcBef>
                <a:spcPts val="101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REVIEWED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BY</a:t>
            </a:r>
            <a:r>
              <a:rPr sz="1800" spc="-1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DESIGNATED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SET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COMPETENT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PEOPLE</a:t>
            </a:r>
            <a:r>
              <a:rPr sz="1800" spc="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ORGANIZATION.</a:t>
            </a:r>
            <a:endParaRPr sz="1800">
              <a:latin typeface="Times New Roman"/>
              <a:cs typeface="Times New Roman"/>
            </a:endParaRPr>
          </a:p>
          <a:p>
            <a:pPr marL="241300" marR="72390" indent="-228600">
              <a:lnSpc>
                <a:spcPct val="120000"/>
              </a:lnSpc>
              <a:spcBef>
                <a:spcPts val="994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latin typeface="Times New Roman"/>
                <a:cs typeface="Times New Roman"/>
              </a:rPr>
              <a:t>IT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THEN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APPROVED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BY</a:t>
            </a:r>
            <a:r>
              <a:rPr sz="1800" spc="-1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COMPETENT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AUTHORITY, </a:t>
            </a:r>
            <a:r>
              <a:rPr sz="1800" spc="-5" dirty="0">
                <a:latin typeface="Times New Roman"/>
                <a:cs typeface="Times New Roman"/>
              </a:rPr>
              <a:t>WHO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INDEPENDENT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MANAGER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DIRECTLY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RESPONSIBLE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TESTING.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6890384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20" dirty="0"/>
              <a:t> </a:t>
            </a:r>
            <a:r>
              <a:rPr dirty="0"/>
              <a:t>CASE</a:t>
            </a:r>
            <a:r>
              <a:rPr spc="-25" dirty="0"/>
              <a:t> </a:t>
            </a:r>
            <a:r>
              <a:rPr spc="-30" dirty="0"/>
              <a:t>SPECIFICATION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7200" y="1143001"/>
            <a:ext cx="10866983" cy="5097549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5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USING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BASIS,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TEAM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DESIGNS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Times New Roman"/>
                <a:cs typeface="Times New Roman"/>
              </a:rPr>
              <a:t>TEST</a:t>
            </a:r>
            <a:r>
              <a:rPr sz="1800" i="1" spc="-40" dirty="0">
                <a:latin typeface="Times New Roman"/>
                <a:cs typeface="Times New Roman"/>
              </a:rPr>
              <a:t> </a:t>
            </a:r>
            <a:r>
              <a:rPr sz="1800" i="1" dirty="0">
                <a:latin typeface="Times New Roman"/>
                <a:cs typeface="Times New Roman"/>
              </a:rPr>
              <a:t>CASE </a:t>
            </a:r>
            <a:r>
              <a:rPr sz="1800" i="1" spc="-5" dirty="0">
                <a:latin typeface="Times New Roman"/>
                <a:cs typeface="Times New Roman"/>
              </a:rPr>
              <a:t>SPECIFICATIONS,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434"/>
              </a:spcBef>
            </a:pP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THEN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BECOMES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BASIS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PREPARING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INDIVIDUAL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Times New Roman"/>
                <a:cs typeface="Times New Roman"/>
              </a:rPr>
              <a:t>TEST</a:t>
            </a:r>
            <a:r>
              <a:rPr sz="1800" i="1" spc="-35" dirty="0">
                <a:latin typeface="Times New Roman"/>
                <a:cs typeface="Times New Roman"/>
              </a:rPr>
              <a:t> </a:t>
            </a:r>
            <a:r>
              <a:rPr sz="1800" i="1" dirty="0">
                <a:latin typeface="Times New Roman"/>
                <a:cs typeface="Times New Roman"/>
              </a:rPr>
              <a:t>CASES.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ts val="2145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SPECIFICATION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CLEARLY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IDENTIFY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292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PURPOSE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>
                <a:latin typeface="Times New Roman"/>
                <a:cs typeface="Times New Roman"/>
              </a:rPr>
              <a:t>THE</a:t>
            </a:r>
            <a:r>
              <a:rPr sz="1600" spc="-35">
                <a:latin typeface="Times New Roman"/>
                <a:cs typeface="Times New Roman"/>
              </a:rPr>
              <a:t> </a:t>
            </a:r>
            <a:r>
              <a:rPr sz="1600" spc="-5" smtClean="0">
                <a:latin typeface="Times New Roman"/>
                <a:cs typeface="Times New Roman"/>
              </a:rPr>
              <a:t>T</a:t>
            </a:r>
            <a:r>
              <a:rPr sz="1600" spc="-15" smtClean="0">
                <a:latin typeface="Times New Roman"/>
                <a:cs typeface="Times New Roman"/>
              </a:rPr>
              <a:t>E</a:t>
            </a:r>
            <a:r>
              <a:rPr sz="1600" spc="-5" smtClean="0">
                <a:latin typeface="Times New Roman"/>
                <a:cs typeface="Times New Roman"/>
              </a:rPr>
              <a:t>ST</a:t>
            </a:r>
            <a:r>
              <a:rPr lang="en-US" sz="1600" spc="-5" dirty="0" smtClean="0">
                <a:latin typeface="Times New Roman"/>
                <a:cs typeface="Times New Roman"/>
              </a:rPr>
              <a:t>: This lists what feature or part the test is intended for. </a:t>
            </a:r>
          </a:p>
          <a:p>
            <a:pPr marL="469900">
              <a:lnSpc>
                <a:spcPts val="2800"/>
              </a:lnSpc>
            </a:pPr>
            <a:r>
              <a:rPr sz="2550" smtClean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smtClean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ITEMS</a:t>
            </a:r>
            <a:r>
              <a:rPr sz="1600" spc="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BEING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TESTED,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ALONG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WITH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THEIR</a:t>
            </a:r>
            <a:r>
              <a:rPr sz="1600" spc="-5" dirty="0">
                <a:latin typeface="Times New Roman"/>
                <a:cs typeface="Times New Roman"/>
              </a:rPr>
              <a:t> VERSION/RELEASE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NUMBERS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</a:t>
            </a:r>
            <a:r>
              <a:rPr sz="1600" spc="-7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APPROPRIATE.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ts val="280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ENV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RONMENT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NE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DS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 BE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SET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UP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RUNNING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>
                <a:latin typeface="Times New Roman"/>
                <a:cs typeface="Times New Roman"/>
              </a:rPr>
              <a:t>CASE</a:t>
            </a:r>
            <a:r>
              <a:rPr sz="1600" spc="-5" smtClean="0">
                <a:latin typeface="Times New Roman"/>
                <a:cs typeface="Times New Roman"/>
              </a:rPr>
              <a:t>:</a:t>
            </a:r>
            <a:r>
              <a:rPr lang="en-US" sz="1600" spc="-5" dirty="0" smtClean="0">
                <a:latin typeface="Times New Roman"/>
                <a:cs typeface="Times New Roman"/>
              </a:rPr>
              <a:t> This can include the hardware environment setup, supporting software environment setup 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ts val="2810"/>
              </a:lnSpc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N</a:t>
            </a:r>
            <a:r>
              <a:rPr sz="1600" spc="-5" dirty="0">
                <a:latin typeface="Times New Roman"/>
                <a:cs typeface="Times New Roman"/>
              </a:rPr>
              <a:t>PUT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14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13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US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H</a:t>
            </a:r>
            <a:r>
              <a:rPr sz="1600" spc="-5" dirty="0">
                <a:latin typeface="Times New Roman"/>
                <a:cs typeface="Times New Roman"/>
              </a:rPr>
              <a:t>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>
                <a:latin typeface="Times New Roman"/>
                <a:cs typeface="Times New Roman"/>
              </a:rPr>
              <a:t>T</a:t>
            </a:r>
            <a:r>
              <a:rPr sz="1600" spc="-15">
                <a:latin typeface="Times New Roman"/>
                <a:cs typeface="Times New Roman"/>
              </a:rPr>
              <a:t>E</a:t>
            </a:r>
            <a:r>
              <a:rPr sz="1600" spc="-5">
                <a:latin typeface="Times New Roman"/>
                <a:cs typeface="Times New Roman"/>
              </a:rPr>
              <a:t>ST</a:t>
            </a:r>
            <a:r>
              <a:rPr sz="1600" spc="-25">
                <a:latin typeface="Times New Roman"/>
                <a:cs typeface="Times New Roman"/>
              </a:rPr>
              <a:t> </a:t>
            </a:r>
            <a:r>
              <a:rPr sz="1600" spc="-5" smtClean="0">
                <a:latin typeface="Times New Roman"/>
                <a:cs typeface="Times New Roman"/>
              </a:rPr>
              <a:t>CASE</a:t>
            </a:r>
            <a:r>
              <a:rPr lang="en-US" sz="1600" spc="-5" dirty="0" smtClean="0">
                <a:latin typeface="Times New Roman"/>
                <a:cs typeface="Times New Roman"/>
              </a:rPr>
              <a:t>: The choice of input data will be dependent on the test case itself and the technique followed in the test case </a:t>
            </a:r>
          </a:p>
          <a:p>
            <a:pPr marL="469900">
              <a:lnSpc>
                <a:spcPts val="2805"/>
              </a:lnSpc>
            </a:pPr>
            <a:r>
              <a:rPr sz="2550" smtClean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smtClean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PS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 BE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FOL</a:t>
            </a:r>
            <a:r>
              <a:rPr sz="1600" spc="-15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O</a:t>
            </a:r>
            <a:r>
              <a:rPr sz="1600" spc="-15" dirty="0">
                <a:latin typeface="Times New Roman"/>
                <a:cs typeface="Times New Roman"/>
              </a:rPr>
              <a:t>W</a:t>
            </a:r>
            <a:r>
              <a:rPr sz="1600" spc="-5" dirty="0">
                <a:latin typeface="Times New Roman"/>
                <a:cs typeface="Times New Roman"/>
              </a:rPr>
              <a:t>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 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XECUTE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>
                <a:latin typeface="Times New Roman"/>
                <a:cs typeface="Times New Roman"/>
              </a:rPr>
              <a:t>THE</a:t>
            </a:r>
            <a:r>
              <a:rPr sz="1600" spc="-35">
                <a:latin typeface="Times New Roman"/>
                <a:cs typeface="Times New Roman"/>
              </a:rPr>
              <a:t> </a:t>
            </a:r>
            <a:r>
              <a:rPr sz="1600" spc="-5" smtClean="0">
                <a:latin typeface="Times New Roman"/>
                <a:cs typeface="Times New Roman"/>
              </a:rPr>
              <a:t>T</a:t>
            </a:r>
            <a:r>
              <a:rPr sz="1600" spc="-15" smtClean="0">
                <a:latin typeface="Times New Roman"/>
                <a:cs typeface="Times New Roman"/>
              </a:rPr>
              <a:t>E</a:t>
            </a:r>
            <a:r>
              <a:rPr sz="1600" spc="-5" smtClean="0">
                <a:latin typeface="Times New Roman"/>
                <a:cs typeface="Times New Roman"/>
              </a:rPr>
              <a:t>ST</a:t>
            </a:r>
            <a:r>
              <a:rPr lang="en-US" sz="1600" spc="-5" dirty="0" smtClean="0">
                <a:latin typeface="Times New Roman"/>
                <a:cs typeface="Times New Roman"/>
              </a:rPr>
              <a:t>: If automated testing is used, then, these steps are translated to the scripting language of the tool. </a:t>
            </a:r>
          </a:p>
          <a:p>
            <a:pPr marL="469900">
              <a:lnSpc>
                <a:spcPts val="2800"/>
              </a:lnSpc>
            </a:pPr>
            <a:r>
              <a:rPr sz="2550" smtClean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smtClean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EXPECTED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RESULTS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12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ARE</a:t>
            </a:r>
            <a:r>
              <a:rPr sz="1600" spc="-5" dirty="0">
                <a:latin typeface="Times New Roman"/>
                <a:cs typeface="Times New Roman"/>
              </a:rPr>
              <a:t> CONSIDERED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“CORRECT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RESULTS.”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ts val="2810"/>
              </a:lnSpc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STEP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COMPARE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ACTUAL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RESULTS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PRODUCED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WITH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EXPECTED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RESULTS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ts val="2935"/>
              </a:lnSpc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L</a:t>
            </a:r>
            <a:r>
              <a:rPr sz="1600" spc="-195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r>
              <a:rPr sz="1600" spc="-10" dirty="0">
                <a:latin typeface="Times New Roman"/>
                <a:cs typeface="Times New Roman"/>
              </a:rPr>
              <a:t>S</a:t>
            </a:r>
            <a:r>
              <a:rPr sz="1600" spc="-5" dirty="0">
                <a:latin typeface="Times New Roman"/>
                <a:cs typeface="Times New Roman"/>
              </a:rPr>
              <a:t>H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P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spc="-15" dirty="0">
                <a:latin typeface="Times New Roman"/>
                <a:cs typeface="Times New Roman"/>
              </a:rPr>
              <a:t>TW</a:t>
            </a:r>
            <a:r>
              <a:rPr sz="1600" spc="-5" dirty="0">
                <a:latin typeface="Times New Roman"/>
                <a:cs typeface="Times New Roman"/>
              </a:rPr>
              <a:t>E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H</a:t>
            </a:r>
            <a:r>
              <a:rPr sz="1600" spc="-5" dirty="0">
                <a:latin typeface="Times New Roman"/>
                <a:cs typeface="Times New Roman"/>
              </a:rPr>
              <a:t>IS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1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O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H</a:t>
            </a:r>
            <a:r>
              <a:rPr sz="1600" spc="-5" dirty="0">
                <a:latin typeface="Times New Roman"/>
                <a:cs typeface="Times New Roman"/>
              </a:rPr>
              <a:t>ER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r>
              <a:rPr sz="1600" spc="-10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880173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UPDATE</a:t>
            </a:r>
            <a:r>
              <a:rPr spc="-10" dirty="0"/>
              <a:t> </a:t>
            </a:r>
            <a:r>
              <a:rPr spc="-5" dirty="0"/>
              <a:t>OF</a:t>
            </a:r>
            <a:r>
              <a:rPr spc="-15" dirty="0"/>
              <a:t> </a:t>
            </a:r>
            <a:r>
              <a:rPr spc="5" dirty="0"/>
              <a:t>TRACEABILITY</a:t>
            </a:r>
            <a:r>
              <a:rPr spc="-35" dirty="0"/>
              <a:t> </a:t>
            </a:r>
            <a:r>
              <a:rPr spc="-50" dirty="0"/>
              <a:t>MATRIX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636267"/>
            <a:ext cx="10479405" cy="31121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TRACEABILITY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MATRIX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TOOL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 </a:t>
            </a:r>
            <a:r>
              <a:rPr sz="1800" spc="-60" dirty="0">
                <a:latin typeface="Times New Roman"/>
                <a:cs typeface="Times New Roman"/>
              </a:rPr>
              <a:t>VALIDATE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EVERY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REQUIREMENT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TESTED.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8FA751"/>
              </a:buClr>
              <a:buFont typeface="Arial MT"/>
              <a:buChar char="•"/>
            </a:pPr>
            <a:endParaRPr sz="3950">
              <a:latin typeface="Times New Roman"/>
              <a:cs typeface="Times New Roman"/>
            </a:endParaRPr>
          </a:p>
          <a:p>
            <a:pPr marL="241300" marR="5080" indent="-229235">
              <a:lnSpc>
                <a:spcPct val="12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WHEN A </a:t>
            </a:r>
            <a:r>
              <a:rPr sz="1800" dirty="0">
                <a:latin typeface="Times New Roman"/>
                <a:cs typeface="Times New Roman"/>
              </a:rPr>
              <a:t>TEST </a:t>
            </a:r>
            <a:r>
              <a:rPr sz="1800" spc="-5" dirty="0">
                <a:latin typeface="Times New Roman"/>
                <a:cs typeface="Times New Roman"/>
              </a:rPr>
              <a:t>CASE </a:t>
            </a:r>
            <a:r>
              <a:rPr sz="1800" spc="-20" dirty="0">
                <a:latin typeface="Times New Roman"/>
                <a:cs typeface="Times New Roman"/>
              </a:rPr>
              <a:t>SPECIFICATION </a:t>
            </a:r>
            <a:r>
              <a:rPr sz="1800" spc="-5" dirty="0">
                <a:latin typeface="Times New Roman"/>
                <a:cs typeface="Times New Roman"/>
              </a:rPr>
              <a:t>IS COMPLETE,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ROW CORRESPONDING </a:t>
            </a:r>
            <a:r>
              <a:rPr sz="1800" spc="-20" dirty="0">
                <a:latin typeface="Times New Roman"/>
                <a:cs typeface="Times New Roman"/>
              </a:rPr>
              <a:t>TO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REQUIREMENT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BEING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TESTED</a:t>
            </a:r>
            <a:r>
              <a:rPr sz="1800" spc="-5" dirty="0">
                <a:latin typeface="Times New Roman"/>
                <a:cs typeface="Times New Roman"/>
              </a:rPr>
              <a:t> BY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35" dirty="0">
                <a:latin typeface="Times New Roman"/>
                <a:cs typeface="Times New Roman"/>
              </a:rPr>
              <a:t>UPDATED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WITH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SPECIFICATION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IDENTIFIER.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8FA751"/>
              </a:buClr>
              <a:buFont typeface="Arial MT"/>
              <a:buChar char="•"/>
            </a:pPr>
            <a:endParaRPr sz="235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ENSURES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THERE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spc="-60" dirty="0">
                <a:latin typeface="Times New Roman"/>
                <a:cs typeface="Times New Roman"/>
              </a:rPr>
              <a:t>TWO-WAY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MAPPING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BETWEEN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REQUIREMENTS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434"/>
              </a:spcBef>
            </a:pPr>
            <a:r>
              <a:rPr sz="1800" spc="-5" dirty="0">
                <a:latin typeface="Times New Roman"/>
                <a:cs typeface="Times New Roman"/>
              </a:rPr>
              <a:t>CASES.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300939"/>
            <a:ext cx="9603105" cy="1444625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5"/>
              </a:spcBef>
            </a:pPr>
            <a:r>
              <a:rPr sz="4900" dirty="0"/>
              <a:t>IDENTIFYING </a:t>
            </a:r>
            <a:r>
              <a:rPr sz="4900" spc="-5" dirty="0"/>
              <a:t>POSSIBLE</a:t>
            </a:r>
            <a:r>
              <a:rPr sz="4900" dirty="0"/>
              <a:t> </a:t>
            </a:r>
            <a:r>
              <a:rPr sz="4900" spc="-30" dirty="0"/>
              <a:t>CANDIDATES</a:t>
            </a:r>
            <a:r>
              <a:rPr sz="4900" spc="5" dirty="0"/>
              <a:t> </a:t>
            </a:r>
            <a:r>
              <a:rPr sz="4900" spc="-5" dirty="0"/>
              <a:t>FOR </a:t>
            </a:r>
            <a:r>
              <a:rPr sz="4900" spc="-850" dirty="0"/>
              <a:t> </a:t>
            </a:r>
            <a:r>
              <a:rPr sz="4900" spc="-35" dirty="0"/>
              <a:t>AUTOMATION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1491" y="2137409"/>
            <a:ext cx="10656570" cy="292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marR="5080" indent="-228600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BEFORE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WRITING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CASES,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DECISION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35" dirty="0">
                <a:latin typeface="Times New Roman"/>
                <a:cs typeface="Times New Roman"/>
              </a:rPr>
              <a:t>TAKEN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TESTS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5" dirty="0">
                <a:latin typeface="Times New Roman"/>
                <a:cs typeface="Times New Roman"/>
              </a:rPr>
              <a:t>U</a:t>
            </a:r>
            <a:r>
              <a:rPr sz="1800" spc="-35" dirty="0">
                <a:latin typeface="Times New Roman"/>
                <a:cs typeface="Times New Roman"/>
              </a:rPr>
              <a:t>T</a:t>
            </a:r>
            <a:r>
              <a:rPr sz="1800" spc="-5" dirty="0">
                <a:latin typeface="Times New Roman"/>
                <a:cs typeface="Times New Roman"/>
              </a:rPr>
              <a:t>O</a:t>
            </a:r>
            <a:r>
              <a:rPr sz="1800" spc="-15" dirty="0">
                <a:latin typeface="Times New Roman"/>
                <a:cs typeface="Times New Roman"/>
              </a:rPr>
              <a:t>M</a:t>
            </a:r>
            <a:r>
              <a:rPr sz="1800" spc="-215" dirty="0">
                <a:latin typeface="Times New Roman"/>
                <a:cs typeface="Times New Roman"/>
              </a:rPr>
              <a:t>A</a:t>
            </a:r>
            <a:r>
              <a:rPr sz="1800" dirty="0">
                <a:latin typeface="Times New Roman"/>
                <a:cs typeface="Times New Roman"/>
              </a:rPr>
              <a:t>T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D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5" dirty="0">
                <a:latin typeface="Times New Roman"/>
                <a:cs typeface="Times New Roman"/>
              </a:rPr>
              <a:t>N</a:t>
            </a:r>
            <a:r>
              <a:rPr sz="1800" spc="-5" dirty="0">
                <a:latin typeface="Times New Roman"/>
                <a:cs typeface="Times New Roman"/>
              </a:rPr>
              <a:t>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W</a:t>
            </a:r>
            <a:r>
              <a:rPr sz="1800" spc="-5" dirty="0">
                <a:latin typeface="Times New Roman"/>
                <a:cs typeface="Times New Roman"/>
              </a:rPr>
              <a:t>HICH S</a:t>
            </a:r>
            <a:r>
              <a:rPr sz="1800" spc="-15" dirty="0">
                <a:latin typeface="Times New Roman"/>
                <a:cs typeface="Times New Roman"/>
              </a:rPr>
              <a:t>H</a:t>
            </a:r>
            <a:r>
              <a:rPr sz="1800" spc="-5" dirty="0">
                <a:latin typeface="Times New Roman"/>
                <a:cs typeface="Times New Roman"/>
              </a:rPr>
              <a:t>O</a:t>
            </a:r>
            <a:r>
              <a:rPr sz="1800" spc="-15" dirty="0">
                <a:latin typeface="Times New Roman"/>
                <a:cs typeface="Times New Roman"/>
              </a:rPr>
              <a:t>U</a:t>
            </a:r>
            <a:r>
              <a:rPr sz="1800" spc="-5" dirty="0">
                <a:latin typeface="Times New Roman"/>
                <a:cs typeface="Times New Roman"/>
              </a:rPr>
              <a:t>LD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 </a:t>
            </a:r>
            <a:r>
              <a:rPr sz="1800" spc="-5" dirty="0">
                <a:latin typeface="Times New Roman"/>
                <a:cs typeface="Times New Roman"/>
              </a:rPr>
              <a:t>R</a:t>
            </a:r>
            <a:r>
              <a:rPr sz="1800" spc="-15" dirty="0">
                <a:latin typeface="Times New Roman"/>
                <a:cs typeface="Times New Roman"/>
              </a:rPr>
              <a:t>U</a:t>
            </a:r>
            <a:r>
              <a:rPr sz="1800" spc="-5" dirty="0">
                <a:latin typeface="Times New Roman"/>
                <a:cs typeface="Times New Roman"/>
              </a:rPr>
              <a:t>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</a:t>
            </a:r>
            <a:r>
              <a:rPr sz="1800" spc="-15" dirty="0">
                <a:latin typeface="Times New Roman"/>
                <a:cs typeface="Times New Roman"/>
              </a:rPr>
              <a:t>A</a:t>
            </a:r>
            <a:r>
              <a:rPr sz="1800" spc="-5" dirty="0">
                <a:latin typeface="Times New Roman"/>
                <a:cs typeface="Times New Roman"/>
              </a:rPr>
              <a:t>N</a:t>
            </a:r>
            <a:r>
              <a:rPr sz="1800" spc="-15" dirty="0">
                <a:latin typeface="Times New Roman"/>
                <a:cs typeface="Times New Roman"/>
              </a:rPr>
              <a:t>U</a:t>
            </a:r>
            <a:r>
              <a:rPr sz="1800" spc="-5" dirty="0">
                <a:latin typeface="Times New Roman"/>
                <a:cs typeface="Times New Roman"/>
              </a:rPr>
              <a:t>AL</a:t>
            </a:r>
            <a:r>
              <a:rPr sz="1800" spc="-175" dirty="0">
                <a:latin typeface="Times New Roman"/>
                <a:cs typeface="Times New Roman"/>
              </a:rPr>
              <a:t>L</a:t>
            </a:r>
            <a:r>
              <a:rPr sz="1800" spc="-240" dirty="0">
                <a:latin typeface="Times New Roman"/>
                <a:cs typeface="Times New Roman"/>
              </a:rPr>
              <a:t>Y</a:t>
            </a:r>
            <a:r>
              <a:rPr sz="1800" dirty="0">
                <a:latin typeface="Times New Roman"/>
                <a:cs typeface="Times New Roman"/>
              </a:rPr>
              <a:t>.</a:t>
            </a:r>
            <a:endParaRPr sz="1800">
              <a:latin typeface="Times New Roman"/>
              <a:cs typeface="Times New Roman"/>
            </a:endParaRPr>
          </a:p>
          <a:p>
            <a:pPr marL="241300" indent="-228600">
              <a:lnSpc>
                <a:spcPts val="2110"/>
              </a:lnSpc>
              <a:spcBef>
                <a:spcPts val="14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latin typeface="Times New Roman"/>
                <a:cs typeface="Times New Roman"/>
              </a:rPr>
              <a:t>CRITERIA</a:t>
            </a:r>
            <a:r>
              <a:rPr sz="1800" spc="-14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USED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DECIDING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SCRIPTS</a:t>
            </a:r>
            <a:r>
              <a:rPr sz="1800" spc="-20" dirty="0">
                <a:latin typeface="Times New Roman"/>
                <a:cs typeface="Times New Roman"/>
              </a:rPr>
              <a:t> TO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35" dirty="0">
                <a:latin typeface="Times New Roman"/>
                <a:cs typeface="Times New Roman"/>
              </a:rPr>
              <a:t>AUTOMATE</a:t>
            </a:r>
            <a:r>
              <a:rPr sz="1800" spc="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INCLUDE</a:t>
            </a:r>
            <a:endParaRPr sz="1800">
              <a:latin typeface="Times New Roman"/>
              <a:cs typeface="Times New Roman"/>
            </a:endParaRPr>
          </a:p>
          <a:p>
            <a:pPr marL="469265">
              <a:lnSpc>
                <a:spcPts val="3010"/>
              </a:lnSpc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REPE</a:t>
            </a:r>
            <a:r>
              <a:rPr sz="1600" spc="-10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IVE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TURE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ST;</a:t>
            </a:r>
            <a:endParaRPr sz="1600">
              <a:latin typeface="Times New Roman"/>
              <a:cs typeface="Times New Roman"/>
            </a:endParaRPr>
          </a:p>
          <a:p>
            <a:pPr marL="46926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EFFO</a:t>
            </a:r>
            <a:r>
              <a:rPr sz="1600" spc="-10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NVO</a:t>
            </a:r>
            <a:r>
              <a:rPr sz="1600" spc="-155" dirty="0">
                <a:latin typeface="Times New Roman"/>
                <a:cs typeface="Times New Roman"/>
              </a:rPr>
              <a:t>L</a:t>
            </a:r>
            <a:r>
              <a:rPr sz="1600" spc="-5" dirty="0">
                <a:latin typeface="Times New Roman"/>
                <a:cs typeface="Times New Roman"/>
              </a:rPr>
              <a:t>VED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AU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OM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ON;</a:t>
            </a:r>
            <a:endParaRPr sz="1600">
              <a:latin typeface="Times New Roman"/>
              <a:cs typeface="Times New Roman"/>
            </a:endParaRPr>
          </a:p>
          <a:p>
            <a:pPr marL="46926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AMOUNT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 MANUAL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INTERVENTION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REQUIRED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TEST;</a:t>
            </a:r>
            <a:r>
              <a:rPr sz="1600" spc="-7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endParaRPr sz="1600">
              <a:latin typeface="Times New Roman"/>
              <a:cs typeface="Times New Roman"/>
            </a:endParaRPr>
          </a:p>
          <a:p>
            <a:pPr marL="469265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COST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AU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OM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OOL.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42392"/>
            <a:ext cx="9949815" cy="772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00" spc="-10" dirty="0"/>
              <a:t>DEVELOPING</a:t>
            </a:r>
            <a:r>
              <a:rPr sz="4900" spc="-20" dirty="0"/>
              <a:t> </a:t>
            </a:r>
            <a:r>
              <a:rPr sz="4900" spc="-5" dirty="0"/>
              <a:t>AND</a:t>
            </a:r>
            <a:r>
              <a:rPr sz="4900" spc="-10" dirty="0"/>
              <a:t> BASELINING</a:t>
            </a:r>
            <a:r>
              <a:rPr sz="4900" dirty="0"/>
              <a:t> </a:t>
            </a:r>
            <a:r>
              <a:rPr sz="4900" spc="-5" dirty="0"/>
              <a:t>TEST CASES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216888"/>
            <a:ext cx="10292080" cy="4247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10000"/>
              </a:lnSpc>
              <a:spcBef>
                <a:spcPts val="100"/>
              </a:spcBef>
              <a:buClr>
                <a:srgbClr val="8FA751"/>
              </a:buClr>
              <a:buSzPct val="158823"/>
              <a:buFont typeface="Arial MT"/>
              <a:buChar char="•"/>
              <a:tabLst>
                <a:tab pos="241935" algn="l"/>
              </a:tabLst>
            </a:pPr>
            <a:r>
              <a:rPr sz="1700" dirty="0">
                <a:latin typeface="Times New Roman"/>
                <a:cs typeface="Times New Roman"/>
              </a:rPr>
              <a:t>BASED</a:t>
            </a:r>
            <a:r>
              <a:rPr sz="1700" spc="-2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ON</a:t>
            </a:r>
            <a:r>
              <a:rPr sz="1700" spc="-4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4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TEST</a:t>
            </a:r>
            <a:r>
              <a:rPr sz="1700" spc="-5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CASE</a:t>
            </a:r>
            <a:r>
              <a:rPr sz="1700" spc="-5" dirty="0">
                <a:latin typeface="Times New Roman"/>
                <a:cs typeface="Times New Roman"/>
              </a:rPr>
              <a:t> </a:t>
            </a:r>
            <a:r>
              <a:rPr sz="1700" spc="-15" dirty="0">
                <a:latin typeface="Times New Roman"/>
                <a:cs typeface="Times New Roman"/>
              </a:rPr>
              <a:t>SPECIFICATIONS</a:t>
            </a:r>
            <a:r>
              <a:rPr sz="1700" spc="-12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AND</a:t>
            </a:r>
            <a:r>
              <a:rPr sz="1700" spc="-6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CHOICE</a:t>
            </a:r>
            <a:r>
              <a:rPr sz="1700" spc="-3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OF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-15" dirty="0">
                <a:latin typeface="Times New Roman"/>
                <a:cs typeface="Times New Roman"/>
              </a:rPr>
              <a:t>CANDIDATES</a:t>
            </a:r>
            <a:r>
              <a:rPr sz="1700" spc="-2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FOR</a:t>
            </a:r>
            <a:r>
              <a:rPr sz="1700" spc="-105" dirty="0">
                <a:latin typeface="Times New Roman"/>
                <a:cs typeface="Times New Roman"/>
              </a:rPr>
              <a:t> </a:t>
            </a:r>
            <a:r>
              <a:rPr sz="1700" spc="-25" dirty="0">
                <a:latin typeface="Times New Roman"/>
                <a:cs typeface="Times New Roman"/>
              </a:rPr>
              <a:t>AUTOMATION, </a:t>
            </a:r>
            <a:r>
              <a:rPr sz="1700" spc="-409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TEST</a:t>
            </a:r>
            <a:r>
              <a:rPr sz="1700" spc="-6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CASES</a:t>
            </a:r>
            <a:r>
              <a:rPr sz="1700" spc="-15" dirty="0">
                <a:latin typeface="Times New Roman"/>
                <a:cs typeface="Times New Roman"/>
              </a:rPr>
              <a:t> </a:t>
            </a:r>
            <a:r>
              <a:rPr sz="1700" spc="-50" dirty="0">
                <a:latin typeface="Times New Roman"/>
                <a:cs typeface="Times New Roman"/>
              </a:rPr>
              <a:t>HAVE</a:t>
            </a:r>
            <a:r>
              <a:rPr sz="1700" spc="-65" dirty="0">
                <a:latin typeface="Times New Roman"/>
                <a:cs typeface="Times New Roman"/>
              </a:rPr>
              <a:t> </a:t>
            </a:r>
            <a:r>
              <a:rPr sz="1700" spc="-15" dirty="0">
                <a:latin typeface="Times New Roman"/>
                <a:cs typeface="Times New Roman"/>
              </a:rPr>
              <a:t>TO </a:t>
            </a:r>
            <a:r>
              <a:rPr sz="1700" dirty="0">
                <a:latin typeface="Times New Roman"/>
                <a:cs typeface="Times New Roman"/>
              </a:rPr>
              <a:t>BE</a:t>
            </a:r>
            <a:r>
              <a:rPr sz="1700" spc="-5" dirty="0">
                <a:latin typeface="Times New Roman"/>
                <a:cs typeface="Times New Roman"/>
              </a:rPr>
              <a:t> DEVELOPED.</a:t>
            </a:r>
            <a:endParaRPr sz="1700">
              <a:latin typeface="Times New Roman"/>
              <a:cs typeface="Times New Roman"/>
            </a:endParaRPr>
          </a:p>
          <a:p>
            <a:pPr marL="241300" marR="61594" indent="-229235">
              <a:lnSpc>
                <a:spcPct val="110000"/>
              </a:lnSpc>
              <a:spcBef>
                <a:spcPts val="1005"/>
              </a:spcBef>
              <a:buClr>
                <a:srgbClr val="8FA751"/>
              </a:buClr>
              <a:buSzPct val="158823"/>
              <a:buFont typeface="Arial MT"/>
              <a:buChar char="•"/>
              <a:tabLst>
                <a:tab pos="241935" algn="l"/>
              </a:tabLst>
            </a:pPr>
            <a:r>
              <a:rPr sz="1700" dirty="0">
                <a:latin typeface="Times New Roman"/>
                <a:cs typeface="Times New Roman"/>
              </a:rPr>
              <a:t>IN</a:t>
            </a:r>
            <a:r>
              <a:rPr sz="1700" spc="-9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Times New Roman"/>
                <a:cs typeface="Times New Roman"/>
              </a:rPr>
              <a:t>ADDITION,</a:t>
            </a:r>
            <a:r>
              <a:rPr sz="1700" spc="-6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4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TEST</a:t>
            </a:r>
            <a:r>
              <a:rPr sz="1700" spc="-3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CASE</a:t>
            </a:r>
            <a:r>
              <a:rPr sz="1700" spc="-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SHOULD</a:t>
            </a:r>
            <a:r>
              <a:rPr sz="1700" spc="-14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ALSO</a:t>
            </a:r>
            <a:r>
              <a:rPr sz="1700" spc="-1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CAPTURE</a:t>
            </a:r>
            <a:r>
              <a:rPr sz="1700" spc="-5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5" dirty="0">
                <a:latin typeface="Times New Roman"/>
                <a:cs typeface="Times New Roman"/>
              </a:rPr>
              <a:t> </a:t>
            </a:r>
            <a:r>
              <a:rPr sz="1700" spc="-30" dirty="0">
                <a:latin typeface="Times New Roman"/>
                <a:cs typeface="Times New Roman"/>
              </a:rPr>
              <a:t>DOCUMENTATION</a:t>
            </a:r>
            <a:r>
              <a:rPr sz="1700" spc="2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FOR</a:t>
            </a:r>
            <a:r>
              <a:rPr sz="1700" spc="-3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2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CHANGES </a:t>
            </a:r>
            <a:r>
              <a:rPr sz="1700" spc="-409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MADE</a:t>
            </a:r>
            <a:r>
              <a:rPr sz="1700" spc="-50" dirty="0">
                <a:latin typeface="Times New Roman"/>
                <a:cs typeface="Times New Roman"/>
              </a:rPr>
              <a:t> </a:t>
            </a:r>
            <a:r>
              <a:rPr sz="1700" spc="-15" dirty="0">
                <a:latin typeface="Times New Roman"/>
                <a:cs typeface="Times New Roman"/>
              </a:rPr>
              <a:t>TO</a:t>
            </a:r>
            <a:r>
              <a:rPr sz="1700" spc="-5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5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TEST</a:t>
            </a:r>
            <a:r>
              <a:rPr sz="1700" spc="-4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CASE</a:t>
            </a:r>
            <a:r>
              <a:rPr sz="1700" spc="-1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SINCE</a:t>
            </a:r>
            <a:r>
              <a:rPr sz="1700" spc="-5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THE</a:t>
            </a:r>
            <a:r>
              <a:rPr sz="1700" spc="-3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ORIGINAL</a:t>
            </a:r>
            <a:r>
              <a:rPr sz="1700" spc="-100" dirty="0">
                <a:latin typeface="Times New Roman"/>
                <a:cs typeface="Times New Roman"/>
              </a:rPr>
              <a:t> </a:t>
            </a:r>
            <a:r>
              <a:rPr sz="1700" spc="-15" dirty="0">
                <a:latin typeface="Times New Roman"/>
                <a:cs typeface="Times New Roman"/>
              </a:rPr>
              <a:t>DEVELOPMENT.</a:t>
            </a:r>
            <a:endParaRPr sz="17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130"/>
              </a:spcBef>
              <a:buClr>
                <a:srgbClr val="8FA751"/>
              </a:buClr>
              <a:buSzPct val="158823"/>
              <a:buFont typeface="Arial MT"/>
              <a:buChar char="•"/>
              <a:tabLst>
                <a:tab pos="241935" algn="l"/>
              </a:tabLst>
            </a:pPr>
            <a:r>
              <a:rPr sz="1700" dirty="0">
                <a:latin typeface="Times New Roman"/>
                <a:cs typeface="Times New Roman"/>
              </a:rPr>
              <a:t>TEST</a:t>
            </a:r>
            <a:r>
              <a:rPr sz="1700" spc="-5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CASES</a:t>
            </a:r>
            <a:r>
              <a:rPr sz="1700" spc="-1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SHOULD</a:t>
            </a:r>
            <a:r>
              <a:rPr sz="1700" spc="-12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ALSO</a:t>
            </a:r>
            <a:r>
              <a:rPr sz="1700" spc="-25" dirty="0">
                <a:latin typeface="Times New Roman"/>
                <a:cs typeface="Times New Roman"/>
              </a:rPr>
              <a:t> </a:t>
            </a:r>
            <a:r>
              <a:rPr sz="1700" spc="-50" dirty="0">
                <a:latin typeface="Times New Roman"/>
                <a:cs typeface="Times New Roman"/>
              </a:rPr>
              <a:t>HAVE</a:t>
            </a:r>
            <a:r>
              <a:rPr sz="1700" spc="-3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CHANGE</a:t>
            </a:r>
            <a:r>
              <a:rPr sz="1700" spc="-40" dirty="0">
                <a:latin typeface="Times New Roman"/>
                <a:cs typeface="Times New Roman"/>
              </a:rPr>
              <a:t> </a:t>
            </a:r>
            <a:r>
              <a:rPr sz="1700" spc="-20" dirty="0">
                <a:latin typeface="Times New Roman"/>
                <a:cs typeface="Times New Roman"/>
              </a:rPr>
              <a:t>HISTORY</a:t>
            </a:r>
            <a:r>
              <a:rPr sz="1700" spc="-100" dirty="0">
                <a:latin typeface="Times New Roman"/>
                <a:cs typeface="Times New Roman"/>
              </a:rPr>
              <a:t> </a:t>
            </a:r>
            <a:r>
              <a:rPr sz="1700" spc="-25" dirty="0">
                <a:latin typeface="Times New Roman"/>
                <a:cs typeface="Times New Roman"/>
              </a:rPr>
              <a:t>DOCUMENTATION,</a:t>
            </a:r>
            <a:r>
              <a:rPr sz="1700" spc="-7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WHICH</a:t>
            </a:r>
            <a:r>
              <a:rPr sz="1700" spc="2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SPECIFIES</a:t>
            </a:r>
            <a:endParaRPr sz="17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605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spc="-5" dirty="0">
                <a:latin typeface="Times New Roman"/>
                <a:cs typeface="Times New Roman"/>
              </a:rPr>
              <a:t>WH</a:t>
            </a:r>
            <a:r>
              <a:rPr sz="1500" spc="-180" dirty="0">
                <a:latin typeface="Times New Roman"/>
                <a:cs typeface="Times New Roman"/>
              </a:rPr>
              <a:t>A</a:t>
            </a:r>
            <a:r>
              <a:rPr sz="1500" dirty="0">
                <a:latin typeface="Times New Roman"/>
                <a:cs typeface="Times New Roman"/>
              </a:rPr>
              <a:t>T</a:t>
            </a:r>
            <a:r>
              <a:rPr sz="1500" spc="-45" dirty="0">
                <a:latin typeface="Times New Roman"/>
                <a:cs typeface="Times New Roman"/>
              </a:rPr>
              <a:t> </a:t>
            </a:r>
            <a:r>
              <a:rPr sz="1500" spc="-170" dirty="0">
                <a:latin typeface="Times New Roman"/>
                <a:cs typeface="Times New Roman"/>
              </a:rPr>
              <a:t>W</a:t>
            </a:r>
            <a:r>
              <a:rPr sz="1500" spc="-5" dirty="0">
                <a:latin typeface="Times New Roman"/>
                <a:cs typeface="Times New Roman"/>
              </a:rPr>
              <a:t>AS</a:t>
            </a:r>
            <a:r>
              <a:rPr sz="1500" spc="-2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</a:t>
            </a:r>
            <a:r>
              <a:rPr sz="1500" spc="-15" dirty="0">
                <a:latin typeface="Times New Roman"/>
                <a:cs typeface="Times New Roman"/>
              </a:rPr>
              <a:t>A</a:t>
            </a:r>
            <a:r>
              <a:rPr sz="1500" spc="-5" dirty="0">
                <a:latin typeface="Times New Roman"/>
                <a:cs typeface="Times New Roman"/>
              </a:rPr>
              <a:t>N</a:t>
            </a:r>
            <a:r>
              <a:rPr sz="1500" spc="-15" dirty="0">
                <a:latin typeface="Times New Roman"/>
                <a:cs typeface="Times New Roman"/>
              </a:rPr>
              <a:t>G</a:t>
            </a:r>
            <a:r>
              <a:rPr sz="1500" spc="-5" dirty="0">
                <a:latin typeface="Times New Roman"/>
                <a:cs typeface="Times New Roman"/>
              </a:rPr>
              <a:t>E</a:t>
            </a:r>
            <a:r>
              <a:rPr sz="1500" dirty="0">
                <a:latin typeface="Times New Roman"/>
                <a:cs typeface="Times New Roman"/>
              </a:rPr>
              <a:t>;</a:t>
            </a:r>
            <a:endParaRPr sz="15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0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spc="-5" dirty="0">
                <a:latin typeface="Times New Roman"/>
                <a:cs typeface="Times New Roman"/>
              </a:rPr>
              <a:t>WHY</a:t>
            </a:r>
            <a:r>
              <a:rPr sz="1500" spc="-8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CHANGE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60" dirty="0">
                <a:latin typeface="Times New Roman"/>
                <a:cs typeface="Times New Roman"/>
              </a:rPr>
              <a:t>WAS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-30" dirty="0">
                <a:latin typeface="Times New Roman"/>
                <a:cs typeface="Times New Roman"/>
              </a:rPr>
              <a:t>NECESSITATED;</a:t>
            </a:r>
            <a:endParaRPr sz="15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0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spc="-5" dirty="0">
                <a:latin typeface="Times New Roman"/>
                <a:cs typeface="Times New Roman"/>
              </a:rPr>
              <a:t>WHO</a:t>
            </a:r>
            <a:r>
              <a:rPr sz="1500" spc="-1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MADE</a:t>
            </a:r>
            <a:r>
              <a:rPr sz="1500" spc="-2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spc="-1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CHANGE;</a:t>
            </a:r>
            <a:endParaRPr sz="15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5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dirty="0">
                <a:latin typeface="Times New Roman"/>
                <a:cs typeface="Times New Roman"/>
              </a:rPr>
              <a:t>WH</a:t>
            </a:r>
            <a:r>
              <a:rPr sz="1500" spc="-10" dirty="0">
                <a:latin typeface="Times New Roman"/>
                <a:cs typeface="Times New Roman"/>
              </a:rPr>
              <a:t>E</a:t>
            </a:r>
            <a:r>
              <a:rPr sz="1500" spc="-5" dirty="0">
                <a:latin typeface="Times New Roman"/>
                <a:cs typeface="Times New Roman"/>
              </a:rPr>
              <a:t>N</a:t>
            </a:r>
            <a:r>
              <a:rPr sz="1500" spc="-20" dirty="0">
                <a:latin typeface="Times New Roman"/>
                <a:cs typeface="Times New Roman"/>
              </a:rPr>
              <a:t> </a:t>
            </a:r>
            <a:r>
              <a:rPr sz="1500" spc="-170" dirty="0">
                <a:latin typeface="Times New Roman"/>
                <a:cs typeface="Times New Roman"/>
              </a:rPr>
              <a:t>W</a:t>
            </a:r>
            <a:r>
              <a:rPr sz="1500" spc="-5" dirty="0">
                <a:latin typeface="Times New Roman"/>
                <a:cs typeface="Times New Roman"/>
              </a:rPr>
              <a:t>AS</a:t>
            </a:r>
            <a:r>
              <a:rPr sz="1500" spc="-2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</a:t>
            </a:r>
            <a:r>
              <a:rPr sz="1500" spc="-15" dirty="0">
                <a:latin typeface="Times New Roman"/>
                <a:cs typeface="Times New Roman"/>
              </a:rPr>
              <a:t>A</a:t>
            </a:r>
            <a:r>
              <a:rPr sz="1500" spc="-5" dirty="0">
                <a:latin typeface="Times New Roman"/>
                <a:cs typeface="Times New Roman"/>
              </a:rPr>
              <a:t>N</a:t>
            </a:r>
            <a:r>
              <a:rPr sz="1500" spc="-15" dirty="0">
                <a:latin typeface="Times New Roman"/>
                <a:cs typeface="Times New Roman"/>
              </a:rPr>
              <a:t>G</a:t>
            </a:r>
            <a:r>
              <a:rPr sz="1500" dirty="0">
                <a:latin typeface="Times New Roman"/>
                <a:cs typeface="Times New Roman"/>
              </a:rPr>
              <a:t>E</a:t>
            </a:r>
            <a:r>
              <a:rPr sz="1500" spc="2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M</a:t>
            </a:r>
            <a:r>
              <a:rPr sz="1500" spc="-10" dirty="0">
                <a:latin typeface="Times New Roman"/>
                <a:cs typeface="Times New Roman"/>
              </a:rPr>
              <a:t>A</a:t>
            </a:r>
            <a:r>
              <a:rPr sz="1500" spc="-5" dirty="0">
                <a:latin typeface="Times New Roman"/>
                <a:cs typeface="Times New Roman"/>
              </a:rPr>
              <a:t>D</a:t>
            </a:r>
            <a:r>
              <a:rPr sz="1500" spc="-15" dirty="0">
                <a:latin typeface="Times New Roman"/>
                <a:cs typeface="Times New Roman"/>
              </a:rPr>
              <a:t>E</a:t>
            </a:r>
            <a:r>
              <a:rPr sz="1500" dirty="0">
                <a:latin typeface="Times New Roman"/>
                <a:cs typeface="Times New Roman"/>
              </a:rPr>
              <a:t>;</a:t>
            </a:r>
            <a:endParaRPr sz="15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0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spc="-5" dirty="0">
                <a:latin typeface="Times New Roman"/>
                <a:cs typeface="Times New Roman"/>
              </a:rPr>
              <a:t>A</a:t>
            </a:r>
            <a:r>
              <a:rPr sz="1500" spc="-8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BRIEF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DESCRIPTION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OF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HOW</a:t>
            </a:r>
            <a:r>
              <a:rPr sz="1500" spc="-4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CHANGE</a:t>
            </a:r>
            <a:r>
              <a:rPr sz="1500" spc="3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HAS</a:t>
            </a:r>
            <a:r>
              <a:rPr sz="1500" spc="1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BEEN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IMPLEMENTED;</a:t>
            </a:r>
            <a:r>
              <a:rPr sz="1500" spc="-6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AND</a:t>
            </a:r>
            <a:endParaRPr sz="15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500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699135" algn="l"/>
              </a:tabLst>
            </a:pPr>
            <a:r>
              <a:rPr sz="1500" spc="-5" dirty="0">
                <a:latin typeface="Times New Roman"/>
                <a:cs typeface="Times New Roman"/>
              </a:rPr>
              <a:t>O</a:t>
            </a:r>
            <a:r>
              <a:rPr sz="1500" spc="-15" dirty="0">
                <a:latin typeface="Times New Roman"/>
                <a:cs typeface="Times New Roman"/>
              </a:rPr>
              <a:t>T</a:t>
            </a:r>
            <a:r>
              <a:rPr sz="1500" spc="-5" dirty="0">
                <a:latin typeface="Times New Roman"/>
                <a:cs typeface="Times New Roman"/>
              </a:rPr>
              <a:t>H</a:t>
            </a:r>
            <a:r>
              <a:rPr sz="1500" spc="-15" dirty="0">
                <a:latin typeface="Times New Roman"/>
                <a:cs typeface="Times New Roman"/>
              </a:rPr>
              <a:t>E</a:t>
            </a:r>
            <a:r>
              <a:rPr sz="1500" dirty="0">
                <a:latin typeface="Times New Roman"/>
                <a:cs typeface="Times New Roman"/>
              </a:rPr>
              <a:t>R</a:t>
            </a:r>
            <a:r>
              <a:rPr sz="1500" spc="1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F</a:t>
            </a:r>
            <a:r>
              <a:rPr sz="1500" dirty="0">
                <a:latin typeface="Times New Roman"/>
                <a:cs typeface="Times New Roman"/>
              </a:rPr>
              <a:t>IL</a:t>
            </a:r>
            <a:r>
              <a:rPr sz="1500" spc="-5" dirty="0">
                <a:latin typeface="Times New Roman"/>
                <a:cs typeface="Times New Roman"/>
              </a:rPr>
              <a:t>ES</a:t>
            </a:r>
            <a:r>
              <a:rPr sz="1500" spc="-85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AF</a:t>
            </a:r>
            <a:r>
              <a:rPr sz="1500" dirty="0">
                <a:latin typeface="Times New Roman"/>
                <a:cs typeface="Times New Roman"/>
              </a:rPr>
              <a:t>F</a:t>
            </a:r>
            <a:r>
              <a:rPr sz="1500" spc="-5" dirty="0">
                <a:latin typeface="Times New Roman"/>
                <a:cs typeface="Times New Roman"/>
              </a:rPr>
              <a:t>ECTED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BY</a:t>
            </a:r>
            <a:r>
              <a:rPr sz="1500" spc="-8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THE</a:t>
            </a:r>
            <a:r>
              <a:rPr sz="1500" dirty="0">
                <a:latin typeface="Times New Roman"/>
                <a:cs typeface="Times New Roman"/>
              </a:rPr>
              <a:t> </a:t>
            </a:r>
            <a:r>
              <a:rPr sz="1500" spc="-5" dirty="0">
                <a:latin typeface="Times New Roman"/>
                <a:cs typeface="Times New Roman"/>
              </a:rPr>
              <a:t>CH</a:t>
            </a:r>
            <a:r>
              <a:rPr sz="1500" spc="-15" dirty="0">
                <a:latin typeface="Times New Roman"/>
                <a:cs typeface="Times New Roman"/>
              </a:rPr>
              <a:t>A</a:t>
            </a:r>
            <a:r>
              <a:rPr sz="1500" spc="-5" dirty="0">
                <a:latin typeface="Times New Roman"/>
                <a:cs typeface="Times New Roman"/>
              </a:rPr>
              <a:t>N</a:t>
            </a:r>
            <a:r>
              <a:rPr sz="1500" spc="-15" dirty="0">
                <a:latin typeface="Times New Roman"/>
                <a:cs typeface="Times New Roman"/>
              </a:rPr>
              <a:t>G</a:t>
            </a:r>
            <a:r>
              <a:rPr sz="1500" spc="-5" dirty="0">
                <a:latin typeface="Times New Roman"/>
                <a:cs typeface="Times New Roman"/>
              </a:rPr>
              <a:t>E</a:t>
            </a:r>
            <a:r>
              <a:rPr sz="1500" dirty="0">
                <a:latin typeface="Times New Roman"/>
                <a:cs typeface="Times New Roman"/>
              </a:rPr>
              <a:t>.</a:t>
            </a:r>
            <a:endParaRPr sz="1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183006"/>
            <a:ext cx="8858250" cy="14439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0"/>
              </a:spcBef>
            </a:pPr>
            <a:r>
              <a:rPr sz="4900" spc="-5" dirty="0"/>
              <a:t>EXECUTING TEST</a:t>
            </a:r>
            <a:r>
              <a:rPr sz="4900" spc="25" dirty="0"/>
              <a:t> </a:t>
            </a:r>
            <a:r>
              <a:rPr sz="4900" spc="-5" dirty="0"/>
              <a:t>CASES</a:t>
            </a:r>
            <a:r>
              <a:rPr sz="4900" spc="10" dirty="0"/>
              <a:t> </a:t>
            </a:r>
            <a:r>
              <a:rPr sz="4900" spc="-5" dirty="0"/>
              <a:t>AND KEEPING </a:t>
            </a:r>
            <a:r>
              <a:rPr sz="4900" spc="-850" dirty="0"/>
              <a:t> </a:t>
            </a:r>
            <a:r>
              <a:rPr sz="4900" spc="5" dirty="0"/>
              <a:t>TRACEABILITY</a:t>
            </a:r>
            <a:r>
              <a:rPr sz="4900" spc="-10" dirty="0"/>
              <a:t> </a:t>
            </a:r>
            <a:r>
              <a:rPr sz="4900" spc="-50" dirty="0"/>
              <a:t>MATRIX</a:t>
            </a:r>
            <a:r>
              <a:rPr sz="4900" spc="15" dirty="0"/>
              <a:t> </a:t>
            </a:r>
            <a:r>
              <a:rPr sz="4900" spc="-5" dirty="0"/>
              <a:t>CURRENT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003294"/>
            <a:ext cx="10165080" cy="3296285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5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25" dirty="0">
                <a:latin typeface="Times New Roman"/>
                <a:cs typeface="Times New Roman"/>
              </a:rPr>
              <a:t>PREPARED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65" dirty="0">
                <a:latin typeface="Times New Roman"/>
                <a:cs typeface="Times New Roman"/>
              </a:rPr>
              <a:t>HAVE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BE EXECUTED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110" dirty="0">
                <a:latin typeface="Times New Roman"/>
                <a:cs typeface="Times New Roman"/>
              </a:rPr>
              <a:t>AT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APPROPRIATE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TIMES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DURING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430"/>
              </a:spcBef>
            </a:pPr>
            <a:r>
              <a:rPr sz="1800" spc="-20" dirty="0">
                <a:latin typeface="Times New Roman"/>
                <a:cs typeface="Times New Roman"/>
              </a:rPr>
              <a:t>PROJECT.</a:t>
            </a:r>
            <a:endParaRPr sz="1800">
              <a:latin typeface="Times New Roman"/>
              <a:cs typeface="Times New Roman"/>
            </a:endParaRPr>
          </a:p>
          <a:p>
            <a:pPr marL="241300" marR="277495" indent="-229235">
              <a:lnSpc>
                <a:spcPct val="114999"/>
              </a:lnSpc>
              <a:spcBef>
                <a:spcPts val="103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CASES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EXECUTED </a:t>
            </a:r>
            <a:r>
              <a:rPr sz="1800" spc="-5" dirty="0">
                <a:latin typeface="Times New Roman"/>
                <a:cs typeface="Times New Roman"/>
              </a:rPr>
              <a:t>DURING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CYCLE,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DEFECT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REPOSITORY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35" dirty="0">
                <a:latin typeface="Times New Roman"/>
                <a:cs typeface="Times New Roman"/>
              </a:rPr>
              <a:t>UPDATED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WITH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DEFECTS FROM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EARLIER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1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ARE FIXED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CURRENT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BUILD;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NEW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DEFECTS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GET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UNCOVERED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CURRENT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RUN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TESTS.</a:t>
            </a:r>
            <a:endParaRPr sz="1600">
              <a:latin typeface="Times New Roman"/>
              <a:cs typeface="Times New Roman"/>
            </a:endParaRPr>
          </a:p>
          <a:p>
            <a:pPr marL="241300" marR="471805" indent="-229235">
              <a:lnSpc>
                <a:spcPct val="120000"/>
              </a:lnSpc>
              <a:spcBef>
                <a:spcPts val="175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DURING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DESIGN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EXECUTION,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TRACEABILITY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MATRIX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KEPT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CURRENT.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634238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PREPARING</a:t>
            </a:r>
            <a:r>
              <a:rPr spc="-15" dirty="0"/>
              <a:t> </a:t>
            </a:r>
            <a:r>
              <a:rPr dirty="0"/>
              <a:t>A</a:t>
            </a:r>
            <a:r>
              <a:rPr spc="-10" dirty="0"/>
              <a:t> </a:t>
            </a:r>
            <a:r>
              <a:rPr spc="-5" dirty="0"/>
              <a:t>TEST</a:t>
            </a:r>
            <a:r>
              <a:rPr spc="-10" dirty="0"/>
              <a:t> </a:t>
            </a:r>
            <a:r>
              <a:rPr spc="30" dirty="0"/>
              <a:t>PLAN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823465"/>
            <a:ext cx="10542270" cy="30041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TESTING—LIKE ANY PROJECT—SHOULD </a:t>
            </a:r>
            <a:r>
              <a:rPr sz="1800" dirty="0">
                <a:latin typeface="Times New Roman"/>
                <a:cs typeface="Times New Roman"/>
              </a:rPr>
              <a:t>BE </a:t>
            </a:r>
            <a:r>
              <a:rPr sz="1800" spc="-5" dirty="0">
                <a:latin typeface="Times New Roman"/>
                <a:cs typeface="Times New Roman"/>
              </a:rPr>
              <a:t>DRIVEN BY A PLAN. </a:t>
            </a:r>
            <a:r>
              <a:rPr sz="1800" dirty="0">
                <a:latin typeface="Times New Roman"/>
                <a:cs typeface="Times New Roman"/>
              </a:rPr>
              <a:t>THE TEST PLAN </a:t>
            </a:r>
            <a:r>
              <a:rPr sz="1800" spc="-5" dirty="0">
                <a:latin typeface="Times New Roman"/>
                <a:cs typeface="Times New Roman"/>
              </a:rPr>
              <a:t>ACTS AS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ANCHOR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EXECUTION,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TRACKING,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REPORTING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ENTIRE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 </a:t>
            </a:r>
            <a:r>
              <a:rPr sz="1800" spc="-5" dirty="0">
                <a:latin typeface="Times New Roman"/>
                <a:cs typeface="Times New Roman"/>
              </a:rPr>
              <a:t>PROJECT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 COVERS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140"/>
              </a:lnSpc>
            </a:pPr>
            <a:r>
              <a:rPr sz="2850" spc="-3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-30" dirty="0">
                <a:latin typeface="Times New Roman"/>
                <a:cs typeface="Times New Roman"/>
              </a:rPr>
              <a:t>WHAT </a:t>
            </a:r>
            <a:r>
              <a:rPr sz="1800" spc="-5" dirty="0">
                <a:latin typeface="Times New Roman"/>
                <a:cs typeface="Times New Roman"/>
              </a:rPr>
              <a:t>NEEDS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TESTED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090"/>
              </a:lnSpc>
            </a:pPr>
            <a:r>
              <a:rPr sz="2850" spc="1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15" dirty="0">
                <a:latin typeface="Times New Roman"/>
                <a:cs typeface="Times New Roman"/>
              </a:rPr>
              <a:t>HOW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 GOING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PERFORMED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095"/>
              </a:lnSpc>
            </a:pPr>
            <a:r>
              <a:rPr sz="2850" spc="-3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-30" dirty="0">
                <a:latin typeface="Times New Roman"/>
                <a:cs typeface="Times New Roman"/>
              </a:rPr>
              <a:t>WHAT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RESOURCES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-5" dirty="0">
                <a:latin typeface="Times New Roman"/>
                <a:cs typeface="Times New Roman"/>
              </a:rPr>
              <a:t> NEEDED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090"/>
              </a:lnSpc>
            </a:pPr>
            <a:r>
              <a:rPr sz="2850" spc="2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2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TIME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LINES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BY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ACTIVITIES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PERFORMED.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ts val="3250"/>
              </a:lnSpc>
            </a:pPr>
            <a:r>
              <a:rPr sz="2850" spc="8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-5" dirty="0">
                <a:latin typeface="Times New Roman"/>
                <a:cs typeface="Times New Roman"/>
              </a:rPr>
              <a:t>RIS</a:t>
            </a:r>
            <a:r>
              <a:rPr sz="1800" spc="-15" dirty="0">
                <a:latin typeface="Times New Roman"/>
                <a:cs typeface="Times New Roman"/>
              </a:rPr>
              <a:t>K</a:t>
            </a:r>
            <a:r>
              <a:rPr sz="1800" spc="-5" dirty="0">
                <a:latin typeface="Times New Roman"/>
                <a:cs typeface="Times New Roman"/>
              </a:rPr>
              <a:t>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</a:t>
            </a:r>
            <a:r>
              <a:rPr sz="1800" spc="-215" dirty="0">
                <a:latin typeface="Times New Roman"/>
                <a:cs typeface="Times New Roman"/>
              </a:rPr>
              <a:t>A</a:t>
            </a:r>
            <a:r>
              <a:rPr sz="1800" dirty="0">
                <a:latin typeface="Times New Roman"/>
                <a:cs typeface="Times New Roman"/>
              </a:rPr>
              <a:t>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</a:t>
            </a:r>
            <a:r>
              <a:rPr sz="1800" spc="-185" dirty="0">
                <a:latin typeface="Times New Roman"/>
                <a:cs typeface="Times New Roman"/>
              </a:rPr>
              <a:t>A</a:t>
            </a:r>
            <a:r>
              <a:rPr sz="1800" spc="-5" dirty="0">
                <a:latin typeface="Times New Roman"/>
                <a:cs typeface="Times New Roman"/>
              </a:rPr>
              <a:t>Y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 </a:t>
            </a:r>
            <a:r>
              <a:rPr sz="1800" spc="-145" dirty="0">
                <a:latin typeface="Times New Roman"/>
                <a:cs typeface="Times New Roman"/>
              </a:rPr>
              <a:t>F</a:t>
            </a:r>
            <a:r>
              <a:rPr sz="1800" spc="-5" dirty="0">
                <a:latin typeface="Times New Roman"/>
                <a:cs typeface="Times New Roman"/>
              </a:rPr>
              <a:t>ACED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477139"/>
            <a:ext cx="989774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COLLECTING</a:t>
            </a:r>
            <a:r>
              <a:rPr spc="-55" dirty="0"/>
              <a:t> </a:t>
            </a:r>
            <a:r>
              <a:rPr dirty="0"/>
              <a:t>AND</a:t>
            </a:r>
            <a:r>
              <a:rPr spc="-65" dirty="0"/>
              <a:t> </a:t>
            </a:r>
            <a:r>
              <a:rPr spc="-40" dirty="0"/>
              <a:t>ANALYZING</a:t>
            </a:r>
            <a:r>
              <a:rPr spc="-75" dirty="0"/>
              <a:t> </a:t>
            </a:r>
            <a:r>
              <a:rPr spc="-10" dirty="0"/>
              <a:t>METRICS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349245"/>
            <a:ext cx="10236200" cy="19265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1397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WHEN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TESTS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 EXECUTED,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INFORMATION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ABOUT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EXECUTION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GETS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COLLECTED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LOGS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OTHER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FILES.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35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BASIC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MEASUREMENTS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FROM RUNNING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TESTS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ARE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THEN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CONVERTED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434"/>
              </a:spcBef>
            </a:pPr>
            <a:r>
              <a:rPr sz="1800" spc="-5" dirty="0">
                <a:latin typeface="Times New Roman"/>
                <a:cs typeface="Times New Roman"/>
              </a:rPr>
              <a:t>MEANINGFUL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METRICS</a:t>
            </a:r>
            <a:r>
              <a:rPr sz="1800" spc="-5" dirty="0">
                <a:latin typeface="Times New Roman"/>
                <a:cs typeface="Times New Roman"/>
              </a:rPr>
              <a:t> BY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USE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APPROPRIATE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TRANSFORMATIONS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FORMULAE.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640207"/>
            <a:ext cx="946594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PREPARING</a:t>
            </a:r>
            <a:r>
              <a:rPr spc="-15" dirty="0"/>
              <a:t> </a:t>
            </a:r>
            <a:r>
              <a:rPr dirty="0"/>
              <a:t>TEST</a:t>
            </a:r>
            <a:r>
              <a:rPr spc="-20" dirty="0"/>
              <a:t> </a:t>
            </a:r>
            <a:r>
              <a:rPr spc="-5" dirty="0"/>
              <a:t>SUMMARY</a:t>
            </a:r>
            <a:r>
              <a:rPr spc="-30" dirty="0"/>
              <a:t> </a:t>
            </a:r>
            <a:r>
              <a:rPr dirty="0"/>
              <a:t>REPORT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4540" y="2880486"/>
            <a:ext cx="10077450" cy="1541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110" dirty="0">
                <a:latin typeface="Times New Roman"/>
                <a:cs typeface="Times New Roman"/>
              </a:rPr>
              <a:t>AT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COMPLETION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CYCLE,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SUMMARY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REPORT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PRODUCED.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8FA751"/>
              </a:buClr>
              <a:buFont typeface="Arial MT"/>
              <a:buChar char="•"/>
            </a:pPr>
            <a:endParaRPr sz="3950">
              <a:latin typeface="Times New Roman"/>
              <a:cs typeface="Times New Roman"/>
            </a:endParaRPr>
          </a:p>
          <a:p>
            <a:pPr marL="241300" marR="5080" indent="-228600">
              <a:lnSpc>
                <a:spcPct val="12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latin typeface="Times New Roman"/>
                <a:cs typeface="Times New Roman"/>
              </a:rPr>
              <a:t>THIS </a:t>
            </a:r>
            <a:r>
              <a:rPr sz="1800" spc="-20" dirty="0">
                <a:latin typeface="Times New Roman"/>
                <a:cs typeface="Times New Roman"/>
              </a:rPr>
              <a:t>REPORT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GIVES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INSIGHTS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SENIOR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ABOUT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FITNESS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dirty="0">
                <a:latin typeface="Times New Roman"/>
                <a:cs typeface="Times New Roman"/>
              </a:rPr>
              <a:t> RELEASE.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183006"/>
            <a:ext cx="8508365" cy="14439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0"/>
              </a:spcBef>
            </a:pPr>
            <a:r>
              <a:rPr sz="4900" spc="-5" dirty="0"/>
              <a:t>RECOMMENDING PRODUCT RELEASE </a:t>
            </a:r>
            <a:r>
              <a:rPr sz="4900" spc="-850" dirty="0"/>
              <a:t> </a:t>
            </a:r>
            <a:r>
              <a:rPr sz="4900" spc="-5" dirty="0"/>
              <a:t>CRITERIA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601214"/>
            <a:ext cx="10365740" cy="1541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ONE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PURPOSES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DECIDE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FITNESS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RELEASE.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8FA751"/>
              </a:buClr>
              <a:buFont typeface="Arial MT"/>
              <a:buChar char="•"/>
            </a:pPr>
            <a:endParaRPr sz="3950">
              <a:latin typeface="Times New Roman"/>
              <a:cs typeface="Times New Roman"/>
            </a:endParaRPr>
          </a:p>
          <a:p>
            <a:pPr marL="241300" marR="833119" indent="-229235">
              <a:lnSpc>
                <a:spcPct val="12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SENIOR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THEN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TAKE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MEANINGFUL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BUSINESS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DECISION </a:t>
            </a:r>
            <a:r>
              <a:rPr sz="1800" spc="-5" dirty="0">
                <a:latin typeface="Times New Roman"/>
                <a:cs typeface="Times New Roman"/>
              </a:rPr>
              <a:t>ON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WHETHER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RELEASE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GIVEN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VERSION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OR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NOT.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442595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55" dirty="0"/>
              <a:t> </a:t>
            </a:r>
            <a:r>
              <a:rPr spc="-5" dirty="0"/>
              <a:t>REPORTING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477166"/>
            <a:ext cx="4567555" cy="172402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31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6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INCIDENT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REPORT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5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CYCLE </a:t>
            </a:r>
            <a:r>
              <a:rPr sz="1800" b="1" spc="-15" dirty="0">
                <a:latin typeface="Times New Roman"/>
                <a:cs typeface="Times New Roman"/>
              </a:rPr>
              <a:t>REPORT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TEST</a:t>
            </a:r>
            <a:r>
              <a:rPr sz="1800" b="1" spc="-55" dirty="0">
                <a:latin typeface="Times New Roman"/>
                <a:cs typeface="Times New Roman"/>
              </a:rPr>
              <a:t> </a:t>
            </a:r>
            <a:r>
              <a:rPr sz="1800" b="1" spc="-15" dirty="0">
                <a:latin typeface="Times New Roman"/>
                <a:cs typeface="Times New Roman"/>
              </a:rPr>
              <a:t>SUMMARY</a:t>
            </a:r>
            <a:r>
              <a:rPr sz="1800" b="1" spc="-8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REPORT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b="1" spc="-5" dirty="0">
                <a:latin typeface="Times New Roman"/>
                <a:cs typeface="Times New Roman"/>
              </a:rPr>
              <a:t>RECOMMENDING PRODUCT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RELEASE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609600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INCIDENT</a:t>
            </a:r>
            <a:r>
              <a:rPr spc="-65" dirty="0"/>
              <a:t> </a:t>
            </a:r>
            <a:r>
              <a:rPr dirty="0"/>
              <a:t>REPORT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057526"/>
            <a:ext cx="10012680" cy="2536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10160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INCIDENT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REPORT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COMMUNICATION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HAPPENS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THROUGH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CYCLE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WHEN</a:t>
            </a:r>
            <a:r>
              <a:rPr sz="1800" dirty="0">
                <a:latin typeface="Times New Roman"/>
                <a:cs typeface="Times New Roman"/>
              </a:rPr>
              <a:t> DEFECTS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 </a:t>
            </a:r>
            <a:r>
              <a:rPr sz="1800" spc="-5" dirty="0">
                <a:latin typeface="Times New Roman"/>
                <a:cs typeface="Times New Roman"/>
              </a:rPr>
              <a:t>ENCOUNTERED.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8FA751"/>
              </a:buClr>
              <a:buFont typeface="Arial MT"/>
              <a:buChar char="•"/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8FA751"/>
              </a:buClr>
              <a:buFont typeface="Arial MT"/>
              <a:buChar char="•"/>
            </a:pPr>
            <a:endParaRPr sz="235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INCIDENT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REPORT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NOTHING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BUT</a:t>
            </a:r>
            <a:r>
              <a:rPr sz="1800" spc="-1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ENTRY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MADE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DEFECT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REPOSITORY.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8FA751"/>
              </a:buClr>
              <a:buFont typeface="Arial MT"/>
              <a:buChar char="•"/>
            </a:pPr>
            <a:endParaRPr sz="435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EACH</a:t>
            </a:r>
            <a:r>
              <a:rPr sz="1800" dirty="0">
                <a:latin typeface="Times New Roman"/>
                <a:cs typeface="Times New Roman"/>
              </a:rPr>
              <a:t> DEFECT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HAS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UNIQUE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USED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IDENTIFY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INCIDENT.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523049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5" dirty="0"/>
              <a:t> </a:t>
            </a:r>
            <a:r>
              <a:rPr dirty="0"/>
              <a:t>CYCLE</a:t>
            </a:r>
            <a:r>
              <a:rPr spc="-65" dirty="0"/>
              <a:t> </a:t>
            </a:r>
            <a:r>
              <a:rPr dirty="0"/>
              <a:t>REPORT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768919"/>
            <a:ext cx="10462895" cy="315023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27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TAKE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PLACE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UNITS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CYCLES.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35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 </a:t>
            </a:r>
            <a:r>
              <a:rPr sz="1800" spc="-40" dirty="0">
                <a:latin typeface="Times New Roman"/>
                <a:cs typeface="Times New Roman"/>
              </a:rPr>
              <a:t>REPORT,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110" dirty="0">
                <a:latin typeface="Times New Roman"/>
                <a:cs typeface="Times New Roman"/>
              </a:rPr>
              <a:t>AT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END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 EACH</a:t>
            </a:r>
            <a:r>
              <a:rPr sz="1800" dirty="0">
                <a:latin typeface="Times New Roman"/>
                <a:cs typeface="Times New Roman"/>
              </a:rPr>
              <a:t> CYCLE, </a:t>
            </a:r>
            <a:r>
              <a:rPr sz="1800" spc="-5" dirty="0">
                <a:latin typeface="Times New Roman"/>
                <a:cs typeface="Times New Roman"/>
              </a:rPr>
              <a:t>GIVES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SUMMARY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ACTIVITIES</a:t>
            </a:r>
            <a:r>
              <a:rPr sz="1600" spc="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CARRIED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OUT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DURING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CYCLE;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DEFECTS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WERE UNCOVERED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DURING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CYCLE, BASED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THEIR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SEVERITY</a:t>
            </a:r>
            <a:r>
              <a:rPr sz="1600" spc="-15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IMPACT;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PROGRESS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FROM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PREVIOUS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CURRENT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TERMS</a:t>
            </a:r>
            <a:r>
              <a:rPr sz="1600" spc="5" dirty="0">
                <a:latin typeface="Times New Roman"/>
                <a:cs typeface="Times New Roman"/>
              </a:rPr>
              <a:t> OF</a:t>
            </a:r>
            <a:r>
              <a:rPr sz="1600" spc="-5" dirty="0">
                <a:latin typeface="Times New Roman"/>
                <a:cs typeface="Times New Roman"/>
              </a:rPr>
              <a:t> DEFECTS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FIXED;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OUTSTANDING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DEFECTS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1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ARE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YET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5" dirty="0">
                <a:latin typeface="Times New Roman"/>
                <a:cs typeface="Times New Roman"/>
              </a:rPr>
              <a:t> BE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FIXED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THIS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CYCLE;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45" dirty="0">
                <a:latin typeface="Times New Roman"/>
                <a:cs typeface="Times New Roman"/>
              </a:rPr>
              <a:t>VARIATIONS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OBSERVED</a:t>
            </a:r>
            <a:r>
              <a:rPr sz="1600" spc="-5" dirty="0">
                <a:latin typeface="Times New Roman"/>
                <a:cs typeface="Times New Roman"/>
              </a:rPr>
              <a:t> IN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EFFORT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OR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SCHEDULE </a:t>
            </a:r>
            <a:r>
              <a:rPr sz="1600" spc="-45" dirty="0">
                <a:latin typeface="Times New Roman"/>
                <a:cs typeface="Times New Roman"/>
              </a:rPr>
              <a:t>(THAT</a:t>
            </a:r>
            <a:r>
              <a:rPr sz="1600" spc="-5" dirty="0">
                <a:latin typeface="Times New Roman"/>
                <a:cs typeface="Times New Roman"/>
              </a:rPr>
              <a:t> CAN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USED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 FUTURE PLANNING).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6353810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TEST</a:t>
            </a:r>
            <a:r>
              <a:rPr spc="-40" dirty="0"/>
              <a:t> </a:t>
            </a:r>
            <a:r>
              <a:rPr spc="-5" dirty="0"/>
              <a:t>SUMMARY</a:t>
            </a:r>
            <a:r>
              <a:rPr spc="-60" dirty="0"/>
              <a:t> </a:t>
            </a:r>
            <a:r>
              <a:rPr dirty="0"/>
              <a:t>REPORT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696339"/>
            <a:ext cx="10639425" cy="2813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46990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FINAL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STEP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RECOMMEND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SUITABILITY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OF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RELEASE.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43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REPORT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SUMMARIZES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RESULTS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SUMMARY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REPORT.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35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dirty="0">
                <a:latin typeface="Times New Roman"/>
                <a:cs typeface="Times New Roman"/>
              </a:rPr>
              <a:t>THERE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TWO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TYPES OF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SUMMARY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15" dirty="0">
                <a:latin typeface="Times New Roman"/>
                <a:cs typeface="Times New Roman"/>
              </a:rPr>
              <a:t>REPORTS.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9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PHAS</a:t>
            </a:r>
            <a:r>
              <a:rPr sz="1600" spc="-10" dirty="0">
                <a:latin typeface="Times New Roman"/>
                <a:cs typeface="Times New Roman"/>
              </a:rPr>
              <a:t>E-</a:t>
            </a:r>
            <a:r>
              <a:rPr sz="1600" spc="-15" dirty="0">
                <a:latin typeface="Times New Roman"/>
                <a:cs typeface="Times New Roman"/>
              </a:rPr>
              <a:t>W</a:t>
            </a:r>
            <a:r>
              <a:rPr sz="1600" spc="-5" dirty="0">
                <a:latin typeface="Times New Roman"/>
                <a:cs typeface="Times New Roman"/>
              </a:rPr>
              <a:t>ISE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SU</a:t>
            </a:r>
            <a:r>
              <a:rPr sz="1600" spc="-10" dirty="0">
                <a:latin typeface="Times New Roman"/>
                <a:cs typeface="Times New Roman"/>
              </a:rPr>
              <a:t>M</a:t>
            </a:r>
            <a:r>
              <a:rPr sz="1600" spc="-5" dirty="0">
                <a:latin typeface="Times New Roman"/>
                <a:cs typeface="Times New Roman"/>
              </a:rPr>
              <a:t>MA</a:t>
            </a:r>
            <a:r>
              <a:rPr sz="1600" spc="-90" dirty="0">
                <a:latin typeface="Times New Roman"/>
                <a:cs typeface="Times New Roman"/>
              </a:rPr>
              <a:t>R</a:t>
            </a:r>
            <a:r>
              <a:rPr sz="1600" spc="-210" dirty="0">
                <a:latin typeface="Times New Roman"/>
                <a:cs typeface="Times New Roman"/>
              </a:rPr>
              <a:t>Y</a:t>
            </a:r>
            <a:r>
              <a:rPr sz="1600" spc="-5" dirty="0">
                <a:latin typeface="Times New Roman"/>
                <a:cs typeface="Times New Roman"/>
              </a:rPr>
              <a:t>,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W</a:t>
            </a:r>
            <a:r>
              <a:rPr sz="1600" spc="-5" dirty="0">
                <a:latin typeface="Times New Roman"/>
                <a:cs typeface="Times New Roman"/>
              </a:rPr>
              <a:t>HICH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PRODUCED</a:t>
            </a:r>
            <a:r>
              <a:rPr sz="1600" spc="-120" dirty="0">
                <a:latin typeface="Times New Roman"/>
                <a:cs typeface="Times New Roman"/>
              </a:rPr>
              <a:t> 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END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 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VE</a:t>
            </a:r>
            <a:r>
              <a:rPr sz="1600" spc="-9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Y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5" dirty="0">
                <a:latin typeface="Times New Roman"/>
                <a:cs typeface="Times New Roman"/>
              </a:rPr>
              <a:t>P</a:t>
            </a:r>
            <a:r>
              <a:rPr sz="1600" spc="-10" dirty="0">
                <a:latin typeface="Times New Roman"/>
                <a:cs typeface="Times New Roman"/>
              </a:rPr>
              <a:t>HASE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FINAL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0" dirty="0">
                <a:latin typeface="Times New Roman"/>
                <a:cs typeface="Times New Roman"/>
              </a:rPr>
              <a:t> SUMMARY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REPORTS </a:t>
            </a:r>
            <a:r>
              <a:rPr sz="1600" spc="-10" dirty="0">
                <a:latin typeface="Times New Roman"/>
                <a:cs typeface="Times New Roman"/>
              </a:rPr>
              <a:t>(WHICH</a:t>
            </a:r>
            <a:r>
              <a:rPr sz="1600" spc="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HAS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ALL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DETAILS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ALL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TESTING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DONE BY</a:t>
            </a:r>
            <a:r>
              <a:rPr sz="1600" spc="-1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ALL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PHASES</a:t>
            </a:r>
            <a:endParaRPr sz="1600">
              <a:latin typeface="Times New Roman"/>
              <a:cs typeface="Times New Roman"/>
            </a:endParaRPr>
          </a:p>
          <a:p>
            <a:pPr marL="698500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Times New Roman"/>
                <a:cs typeface="Times New Roman"/>
              </a:rPr>
              <a:t>AND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TEAMS,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ALSO </a:t>
            </a:r>
            <a:r>
              <a:rPr sz="1600" spc="-5" dirty="0">
                <a:latin typeface="Times New Roman"/>
                <a:cs typeface="Times New Roman"/>
              </a:rPr>
              <a:t>CALLED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AS</a:t>
            </a:r>
            <a:r>
              <a:rPr sz="1600" spc="-5" dirty="0">
                <a:latin typeface="Times New Roman"/>
                <a:cs typeface="Times New Roman"/>
              </a:rPr>
              <a:t> “RELEASE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REPORT”)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690498"/>
            <a:ext cx="937704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RECOMMENDING</a:t>
            </a:r>
            <a:r>
              <a:rPr spc="-50" dirty="0"/>
              <a:t> </a:t>
            </a:r>
            <a:r>
              <a:rPr dirty="0"/>
              <a:t>PRODUCT</a:t>
            </a:r>
            <a:r>
              <a:rPr spc="-50" dirty="0"/>
              <a:t> </a:t>
            </a:r>
            <a:r>
              <a:rPr dirty="0"/>
              <a:t>RELEASE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409652"/>
            <a:ext cx="9700895" cy="657225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4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BASED</a:t>
            </a:r>
            <a:r>
              <a:rPr sz="1800" dirty="0">
                <a:latin typeface="Times New Roman"/>
                <a:cs typeface="Times New Roman"/>
              </a:rPr>
              <a:t> ON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SUMMARY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REPORT,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ORGANIZATION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TAKE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DECISION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330"/>
              </a:spcBef>
            </a:pPr>
            <a:r>
              <a:rPr sz="1800" spc="-5" dirty="0">
                <a:latin typeface="Times New Roman"/>
                <a:cs typeface="Times New Roman"/>
              </a:rPr>
              <a:t>WHETHER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RELEASE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OR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NOT.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6673" y="3915867"/>
            <a:ext cx="100196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5" dirty="0">
                <a:latin typeface="Times New Roman"/>
                <a:cs typeface="Times New Roman"/>
              </a:rPr>
              <a:t>IDEALLY,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ORGANIZATION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WOULD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LIKE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RELEASE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WITH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5" dirty="0">
                <a:latin typeface="Times New Roman"/>
                <a:cs typeface="Times New Roman"/>
              </a:rPr>
              <a:t>ZERO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DEFECTS.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50977"/>
            <a:ext cx="10063480" cy="1444625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5"/>
              </a:spcBef>
            </a:pPr>
            <a:r>
              <a:rPr sz="4900" spc="-5" dirty="0"/>
              <a:t>SCOPE MANAGEMENT: </a:t>
            </a:r>
            <a:r>
              <a:rPr sz="4900" dirty="0"/>
              <a:t>DECIDING </a:t>
            </a:r>
            <a:r>
              <a:rPr sz="4900" spc="-40" dirty="0"/>
              <a:t>FEATURES </a:t>
            </a:r>
            <a:r>
              <a:rPr sz="4900" spc="-850" dirty="0"/>
              <a:t> </a:t>
            </a:r>
            <a:r>
              <a:rPr sz="4900" spc="-5" dirty="0"/>
              <a:t>TO</a:t>
            </a:r>
            <a:r>
              <a:rPr sz="4900" spc="-10" dirty="0"/>
              <a:t> </a:t>
            </a:r>
            <a:r>
              <a:rPr sz="4900" spc="-5" dirty="0"/>
              <a:t>BE TESTED/NOT</a:t>
            </a:r>
            <a:r>
              <a:rPr sz="4900" spc="15" dirty="0"/>
              <a:t> </a:t>
            </a:r>
            <a:r>
              <a:rPr sz="4900" spc="-5" dirty="0"/>
              <a:t>TESTED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2269950"/>
            <a:ext cx="10598150" cy="2562225"/>
          </a:xfrm>
          <a:prstGeom prst="rect">
            <a:avLst/>
          </a:prstGeom>
        </p:spPr>
        <p:txBody>
          <a:bodyPr vert="horz" wrap="square" lIns="0" tIns="120650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95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40" dirty="0">
                <a:latin typeface="Times New Roman"/>
                <a:cs typeface="Times New Roman"/>
              </a:rPr>
              <a:t>VARIOUS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TEAMS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DO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VARIOUS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PHASES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TESTING.</a:t>
            </a:r>
            <a:endParaRPr sz="1800">
              <a:latin typeface="Times New Roman"/>
              <a:cs typeface="Times New Roman"/>
            </a:endParaRPr>
          </a:p>
          <a:p>
            <a:pPr marL="241300" marR="78105" indent="-229235" algn="just">
              <a:lnSpc>
                <a:spcPct val="120000"/>
              </a:lnSpc>
              <a:spcBef>
                <a:spcPts val="200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ONE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SINGLE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 CAN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PREPARED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COVER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PHASES</a:t>
            </a:r>
            <a:r>
              <a:rPr sz="1800" spc="-7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TEAMS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OR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THERE </a:t>
            </a:r>
            <a:r>
              <a:rPr sz="1800" spc="-4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CAN </a:t>
            </a:r>
            <a:r>
              <a:rPr sz="1800" dirty="0">
                <a:latin typeface="Times New Roman"/>
                <a:cs typeface="Times New Roman"/>
              </a:rPr>
              <a:t>BE </a:t>
            </a:r>
            <a:r>
              <a:rPr sz="1800" spc="-50" dirty="0">
                <a:latin typeface="Times New Roman"/>
                <a:cs typeface="Times New Roman"/>
              </a:rPr>
              <a:t>SEPARATE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EACH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PHASE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OR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EACH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TYPE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8FA751"/>
              </a:buClr>
              <a:buFont typeface="Arial MT"/>
              <a:buChar char="•"/>
            </a:pPr>
            <a:endParaRPr sz="1700">
              <a:latin typeface="Times New Roman"/>
              <a:cs typeface="Times New Roman"/>
            </a:endParaRPr>
          </a:p>
          <a:p>
            <a:pPr marL="241300" marR="5080" indent="-229235" algn="just">
              <a:lnSpc>
                <a:spcPct val="120000"/>
              </a:lnSpc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IN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SITUATIONS </a:t>
            </a:r>
            <a:r>
              <a:rPr sz="1800" spc="-5" dirty="0">
                <a:latin typeface="Times New Roman"/>
                <a:cs typeface="Times New Roman"/>
              </a:rPr>
              <a:t>WHERE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THERE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MULTIPLE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PLANS,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THERE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ONE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PLAN, </a:t>
            </a:r>
            <a:r>
              <a:rPr sz="1800" spc="-4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COVERS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ACTIVITIES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COMMON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ALL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PLANS.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THIS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CALLED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b="1" i="1" spc="-5" dirty="0">
                <a:latin typeface="Times New Roman"/>
                <a:cs typeface="Times New Roman"/>
              </a:rPr>
              <a:t>MASTER</a:t>
            </a:r>
            <a:r>
              <a:rPr sz="1800" b="1" i="1" dirty="0">
                <a:latin typeface="Times New Roman"/>
                <a:cs typeface="Times New Roman"/>
              </a:rPr>
              <a:t> TEST </a:t>
            </a:r>
            <a:r>
              <a:rPr sz="1800" b="1" i="1" spc="-440" dirty="0">
                <a:latin typeface="Times New Roman"/>
                <a:cs typeface="Times New Roman"/>
              </a:rPr>
              <a:t> </a:t>
            </a:r>
            <a:r>
              <a:rPr sz="1800" b="1" i="1" dirty="0">
                <a:latin typeface="Times New Roman"/>
                <a:cs typeface="Times New Roman"/>
              </a:rPr>
              <a:t>PLAN.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183006"/>
            <a:ext cx="10060305" cy="14439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0"/>
              </a:spcBef>
            </a:pPr>
            <a:r>
              <a:rPr sz="4900" spc="-10" dirty="0"/>
              <a:t>SCOPE</a:t>
            </a:r>
            <a:r>
              <a:rPr sz="4900" spc="-5" dirty="0"/>
              <a:t> MANAGEMENT:</a:t>
            </a:r>
            <a:r>
              <a:rPr sz="4900" spc="15" dirty="0"/>
              <a:t> </a:t>
            </a:r>
            <a:r>
              <a:rPr sz="4900" spc="-5" dirty="0"/>
              <a:t>DECIDING </a:t>
            </a:r>
            <a:r>
              <a:rPr sz="4900" spc="-40" dirty="0"/>
              <a:t>FEATURES </a:t>
            </a:r>
            <a:r>
              <a:rPr sz="4900" spc="-850" dirty="0"/>
              <a:t> </a:t>
            </a:r>
            <a:r>
              <a:rPr sz="4900" spc="-5" dirty="0"/>
              <a:t>TO</a:t>
            </a:r>
            <a:r>
              <a:rPr sz="4900" spc="-10" dirty="0"/>
              <a:t> </a:t>
            </a:r>
            <a:r>
              <a:rPr sz="4900" spc="-5" dirty="0"/>
              <a:t>BE TESTED/NOT</a:t>
            </a:r>
            <a:r>
              <a:rPr sz="4900" spc="15" dirty="0"/>
              <a:t> </a:t>
            </a:r>
            <a:r>
              <a:rPr sz="4900" spc="-5" dirty="0"/>
              <a:t>TESTED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940407"/>
            <a:ext cx="9877425" cy="33877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100"/>
              </a:spcBef>
              <a:buClr>
                <a:srgbClr val="8FA751"/>
              </a:buClr>
              <a:buSzPct val="160000"/>
              <a:buFont typeface="Arial MT"/>
              <a:buChar char="•"/>
              <a:tabLst>
                <a:tab pos="241935" algn="l"/>
              </a:tabLst>
            </a:pPr>
            <a:r>
              <a:rPr sz="2000" dirty="0">
                <a:latin typeface="Times New Roman"/>
                <a:cs typeface="Times New Roman"/>
              </a:rPr>
              <a:t>SCOPE MANAGEMENT</a:t>
            </a:r>
            <a:r>
              <a:rPr sz="2000" spc="-35" dirty="0">
                <a:latin typeface="Times New Roman"/>
                <a:cs typeface="Times New Roman"/>
              </a:rPr>
              <a:t> PERTAINS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-20" dirty="0">
                <a:latin typeface="Times New Roman"/>
                <a:cs typeface="Times New Roman"/>
              </a:rPr>
              <a:t>TO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SPECIFYING</a:t>
            </a:r>
            <a:r>
              <a:rPr sz="2000" spc="-6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THE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SCOPE</a:t>
            </a:r>
            <a:r>
              <a:rPr sz="2000" spc="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OF</a:t>
            </a:r>
            <a:r>
              <a:rPr sz="2000" spc="-1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110" dirty="0">
                <a:latin typeface="Times New Roman"/>
                <a:cs typeface="Times New Roman"/>
              </a:rPr>
              <a:t> </a:t>
            </a:r>
            <a:r>
              <a:rPr sz="2000" spc="-20" dirty="0">
                <a:latin typeface="Times New Roman"/>
                <a:cs typeface="Times New Roman"/>
              </a:rPr>
              <a:t>PROJECT.</a:t>
            </a:r>
            <a:r>
              <a:rPr sz="2000" spc="20" dirty="0">
                <a:latin typeface="Times New Roman"/>
                <a:cs typeface="Times New Roman"/>
              </a:rPr>
              <a:t> </a:t>
            </a:r>
            <a:r>
              <a:rPr sz="2000" spc="5" dirty="0">
                <a:latin typeface="Times New Roman"/>
                <a:cs typeface="Times New Roman"/>
              </a:rPr>
              <a:t>FOR </a:t>
            </a:r>
            <a:r>
              <a:rPr sz="2000" spc="-484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TESTING,</a:t>
            </a:r>
            <a:r>
              <a:rPr sz="2000" spc="-2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SCOPE</a:t>
            </a:r>
            <a:r>
              <a:rPr sz="2000" spc="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MANAGEMENT</a:t>
            </a:r>
            <a:r>
              <a:rPr sz="2000" spc="-40" dirty="0">
                <a:latin typeface="Times New Roman"/>
                <a:cs typeface="Times New Roman"/>
              </a:rPr>
              <a:t> </a:t>
            </a:r>
            <a:r>
              <a:rPr sz="2000" spc="-20" dirty="0">
                <a:latin typeface="Times New Roman"/>
                <a:cs typeface="Times New Roman"/>
              </a:rPr>
              <a:t>ENTAILS</a:t>
            </a:r>
            <a:endParaRPr sz="20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910"/>
              </a:spcBef>
            </a:pPr>
            <a:r>
              <a:rPr sz="2850" spc="-1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-10" dirty="0">
                <a:latin typeface="Times New Roman"/>
                <a:cs typeface="Times New Roman"/>
              </a:rPr>
              <a:t>UNDERSTANDING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WHAT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CONSTITUTES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RELEASE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PRODUCT;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75"/>
              </a:spcBef>
            </a:pPr>
            <a:r>
              <a:rPr sz="28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5" dirty="0">
                <a:latin typeface="Times New Roman"/>
                <a:cs typeface="Times New Roman"/>
              </a:rPr>
              <a:t>BREAKING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DOWN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RELEASE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INTO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FEATURES;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75"/>
              </a:spcBef>
            </a:pPr>
            <a:r>
              <a:rPr sz="28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5" dirty="0">
                <a:latin typeface="Times New Roman"/>
                <a:cs typeface="Times New Roman"/>
              </a:rPr>
              <a:t>PRIORITIZING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FEATURES</a:t>
            </a:r>
            <a:r>
              <a:rPr sz="1800" spc="-5" dirty="0">
                <a:latin typeface="Times New Roman"/>
                <a:cs typeface="Times New Roman"/>
              </a:rPr>
              <a:t> FOR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TESTING;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70"/>
              </a:spcBef>
            </a:pPr>
            <a:r>
              <a:rPr sz="28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5" dirty="0">
                <a:latin typeface="Times New Roman"/>
                <a:cs typeface="Times New Roman"/>
              </a:rPr>
              <a:t>DECIDING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FEATURES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TESTED</a:t>
            </a:r>
            <a:r>
              <a:rPr sz="1800" spc="-1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WHICH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NOT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BE;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75"/>
              </a:spcBef>
            </a:pPr>
            <a:r>
              <a:rPr sz="2850" spc="-1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1800" spc="-15" dirty="0">
                <a:latin typeface="Times New Roman"/>
                <a:cs typeface="Times New Roman"/>
              </a:rPr>
              <a:t>GATHERING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DETAILS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PREPARE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ESTIMATION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RESOURCES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992695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DECIDING</a:t>
            </a:r>
            <a:r>
              <a:rPr spc="-20" dirty="0"/>
              <a:t> </a:t>
            </a:r>
            <a:r>
              <a:rPr dirty="0"/>
              <a:t>TEST</a:t>
            </a:r>
            <a:r>
              <a:rPr spc="-35" dirty="0"/>
              <a:t> </a:t>
            </a:r>
            <a:r>
              <a:rPr spc="-20" dirty="0"/>
              <a:t>APPROACH/STRATEGY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75"/>
              </a:lnSpc>
            </a:pPr>
            <a:r>
              <a:rPr spc="-45" dirty="0"/>
              <a:t>PRAKAS</a:t>
            </a:r>
            <a:r>
              <a:rPr spc="-65" dirty="0"/>
              <a:t>H</a:t>
            </a:r>
            <a:r>
              <a:rPr spc="-175" dirty="0"/>
              <a:t>.J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732153"/>
            <a:ext cx="10062210" cy="3355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5080" indent="-229235">
              <a:lnSpc>
                <a:spcPct val="1151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ONCE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65" dirty="0">
                <a:latin typeface="Times New Roman"/>
                <a:cs typeface="Times New Roman"/>
              </a:rPr>
              <a:t>HAVE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PRIORITIZED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5" dirty="0">
                <a:latin typeface="Times New Roman"/>
                <a:cs typeface="Times New Roman"/>
              </a:rPr>
              <a:t>FEATURE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LIST, </a:t>
            </a:r>
            <a:r>
              <a:rPr sz="1800" spc="-5" dirty="0">
                <a:latin typeface="Times New Roman"/>
                <a:cs typeface="Times New Roman"/>
              </a:rPr>
              <a:t>THE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NEXT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STEP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DRILL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DOWN</a:t>
            </a:r>
            <a:r>
              <a:rPr sz="1800" spc="2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INTO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SOME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MORE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DETAILS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60" dirty="0">
                <a:latin typeface="Times New Roman"/>
                <a:cs typeface="Times New Roman"/>
              </a:rPr>
              <a:t>WHAT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NEEDS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TESTED,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ENABLE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ESTIMATION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 </a:t>
            </a:r>
            <a:r>
              <a:rPr sz="1800" dirty="0">
                <a:latin typeface="Times New Roman"/>
                <a:cs typeface="Times New Roman"/>
              </a:rPr>
              <a:t>SIZE, 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EFFORT,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SCHEDULE.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THIS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INCLUDES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IDENTIFYING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869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TYPE OF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TESTING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WOULD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YOU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USE FOR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TESTING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 FUNCTIONALITY?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45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ARE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CONFIGURATIONS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OR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SCENARIOS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TESTING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FEATURES?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INTEGRATION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TESTING WOULD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YOU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DO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ENSURE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THESE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FEATURES </a:t>
            </a:r>
            <a:r>
              <a:rPr sz="1600" spc="-5" dirty="0">
                <a:latin typeface="Times New Roman"/>
                <a:cs typeface="Times New Roman"/>
              </a:rPr>
              <a:t>WORK</a:t>
            </a:r>
            <a:r>
              <a:rPr sz="1600" spc="-10" dirty="0">
                <a:latin typeface="Times New Roman"/>
                <a:cs typeface="Times New Roman"/>
              </a:rPr>
              <a:t> TOGETHER?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LOCALIZATION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45" dirty="0">
                <a:latin typeface="Times New Roman"/>
                <a:cs typeface="Times New Roman"/>
              </a:rPr>
              <a:t>VALIDATIONS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WOULD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NEEDED?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“NON-FUNCTIONAL”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TESTS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WOULD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YOU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NEED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DO?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00050"/>
            <a:ext cx="913955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SETTING</a:t>
            </a:r>
            <a:r>
              <a:rPr spc="-40" dirty="0"/>
              <a:t> </a:t>
            </a:r>
            <a:r>
              <a:rPr dirty="0"/>
              <a:t>UP</a:t>
            </a:r>
            <a:r>
              <a:rPr spc="-10" dirty="0"/>
              <a:t> </a:t>
            </a:r>
            <a:r>
              <a:rPr dirty="0"/>
              <a:t>CRITERIA</a:t>
            </a:r>
            <a:r>
              <a:rPr spc="-30" dirty="0"/>
              <a:t> </a:t>
            </a:r>
            <a:r>
              <a:rPr dirty="0"/>
              <a:t>FOR</a:t>
            </a:r>
            <a:r>
              <a:rPr spc="-15" dirty="0"/>
              <a:t> </a:t>
            </a:r>
            <a:r>
              <a:rPr dirty="0"/>
              <a:t>TESTING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316859"/>
            <a:ext cx="10577195" cy="39973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127000" indent="-229235">
              <a:lnSpc>
                <a:spcPct val="120100"/>
              </a:lnSpc>
              <a:spcBef>
                <a:spcPts val="9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CYCLE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OR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14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ACTIVITY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WILL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NOT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ISOLATED,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CONTINUOUS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ACTIVITY</a:t>
            </a:r>
            <a:r>
              <a:rPr sz="1800" spc="-95" dirty="0">
                <a:latin typeface="Times New Roman"/>
                <a:cs typeface="Times New Roman"/>
              </a:rPr>
              <a:t> </a:t>
            </a:r>
            <a:r>
              <a:rPr sz="1800" spc="-55" dirty="0">
                <a:latin typeface="Times New Roman"/>
                <a:cs typeface="Times New Roman"/>
              </a:rPr>
              <a:t>THAT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CAN</a:t>
            </a:r>
            <a:r>
              <a:rPr sz="1800" dirty="0">
                <a:latin typeface="Times New Roman"/>
                <a:cs typeface="Times New Roman"/>
              </a:rPr>
              <a:t> BE </a:t>
            </a:r>
            <a:r>
              <a:rPr sz="1800" spc="-5" dirty="0">
                <a:latin typeface="Times New Roman"/>
                <a:cs typeface="Times New Roman"/>
              </a:rPr>
              <a:t>CARRIED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OUT</a:t>
            </a:r>
            <a:r>
              <a:rPr sz="1800" spc="-125" dirty="0">
                <a:latin typeface="Times New Roman"/>
                <a:cs typeface="Times New Roman"/>
              </a:rPr>
              <a:t> </a:t>
            </a:r>
            <a:r>
              <a:rPr sz="1800" spc="-105" dirty="0">
                <a:latin typeface="Times New Roman"/>
                <a:cs typeface="Times New Roman"/>
              </a:rPr>
              <a:t>AT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GO.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65" dirty="0">
                <a:latin typeface="Times New Roman"/>
                <a:cs typeface="Times New Roman"/>
              </a:rPr>
              <a:t>MAY</a:t>
            </a:r>
            <a:r>
              <a:rPr sz="1800" spc="-60" dirty="0">
                <a:latin typeface="Times New Roman"/>
                <a:cs typeface="Times New Roman"/>
              </a:rPr>
              <a:t> HAVE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BE </a:t>
            </a:r>
            <a:r>
              <a:rPr sz="1800" spc="-5" dirty="0">
                <a:latin typeface="Times New Roman"/>
                <a:cs typeface="Times New Roman"/>
              </a:rPr>
              <a:t>SUSPENDED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105" dirty="0">
                <a:latin typeface="Times New Roman"/>
                <a:cs typeface="Times New Roman"/>
              </a:rPr>
              <a:t>AT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VARIOUS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POINTS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 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TIME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BECAUSE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NOT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POSSIBLE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PROCEED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FURTHER.</a:t>
            </a:r>
            <a:endParaRPr sz="1800">
              <a:latin typeface="Times New Roman"/>
              <a:cs typeface="Times New Roman"/>
            </a:endParaRPr>
          </a:p>
          <a:p>
            <a:pPr marL="241300" indent="-229235">
              <a:lnSpc>
                <a:spcPct val="100000"/>
              </a:lnSpc>
              <a:spcBef>
                <a:spcPts val="135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SOME OF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TYPICAL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SUSPENSION</a:t>
            </a:r>
            <a:r>
              <a:rPr sz="1800" spc="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CRITERIA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INCLUDE</a:t>
            </a:r>
            <a:endParaRPr sz="18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805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ENCOUNTERING</a:t>
            </a:r>
            <a:r>
              <a:rPr sz="1600" b="1" spc="-1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MORE</a:t>
            </a:r>
            <a:r>
              <a:rPr sz="1600" b="1" spc="-1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THAN</a:t>
            </a:r>
            <a:r>
              <a:rPr sz="1600" b="1" spc="-9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A</a:t>
            </a:r>
            <a:r>
              <a:rPr sz="1600" b="1" spc="-85" dirty="0">
                <a:latin typeface="Times New Roman"/>
                <a:cs typeface="Times New Roman"/>
              </a:rPr>
              <a:t> </a:t>
            </a:r>
            <a:r>
              <a:rPr sz="1600" b="1" spc="-30" dirty="0">
                <a:latin typeface="Times New Roman"/>
                <a:cs typeface="Times New Roman"/>
              </a:rPr>
              <a:t>CERTAIN</a:t>
            </a:r>
            <a:r>
              <a:rPr sz="1600" b="1" spc="-1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NUMBER</a:t>
            </a:r>
            <a:r>
              <a:rPr sz="1600" b="1" spc="-10" dirty="0">
                <a:latin typeface="Times New Roman"/>
                <a:cs typeface="Times New Roman"/>
              </a:rPr>
              <a:t> OF</a:t>
            </a:r>
            <a:r>
              <a:rPr sz="1600" b="1" spc="-5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DEFECTS</a:t>
            </a:r>
            <a:r>
              <a:rPr sz="1600" spc="-5" dirty="0">
                <a:latin typeface="Times New Roman"/>
                <a:cs typeface="Times New Roman"/>
              </a:rPr>
              <a:t>,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CAUSING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FREQUENT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STOPPAGE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endParaRPr sz="1600">
              <a:latin typeface="Times New Roman"/>
              <a:cs typeface="Times New Roman"/>
            </a:endParaRPr>
          </a:p>
          <a:p>
            <a:pPr marL="698500">
              <a:lnSpc>
                <a:spcPct val="100000"/>
              </a:lnSpc>
              <a:spcBef>
                <a:spcPts val="290"/>
              </a:spcBef>
            </a:pP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r>
              <a:rPr sz="1600" spc="-10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N</a:t>
            </a:r>
            <a:r>
              <a:rPr sz="1600" spc="-5" dirty="0">
                <a:latin typeface="Times New Roman"/>
                <a:cs typeface="Times New Roman"/>
              </a:rPr>
              <a:t>G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AC</a:t>
            </a:r>
            <a:r>
              <a:rPr sz="1600" spc="-10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V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Y;</a:t>
            </a:r>
            <a:endParaRPr sz="1600">
              <a:latin typeface="Times New Roman"/>
              <a:cs typeface="Times New Roman"/>
            </a:endParaRPr>
          </a:p>
          <a:p>
            <a:pPr marL="698500" marR="410209" lvl="1" indent="-228600" algn="just">
              <a:lnSpc>
                <a:spcPct val="114999"/>
              </a:lnSpc>
              <a:spcBef>
                <a:spcPts val="1500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HITTING </a:t>
            </a:r>
            <a:r>
              <a:rPr sz="1600" b="1" spc="-10" dirty="0">
                <a:latin typeface="Times New Roman"/>
                <a:cs typeface="Times New Roman"/>
              </a:rPr>
              <a:t>SHOW STOPPERS </a:t>
            </a:r>
            <a:r>
              <a:rPr sz="1600" spc="-50" dirty="0">
                <a:latin typeface="Times New Roman"/>
                <a:cs typeface="Times New Roman"/>
              </a:rPr>
              <a:t>THAT </a:t>
            </a:r>
            <a:r>
              <a:rPr sz="1600" spc="-5" dirty="0">
                <a:latin typeface="Times New Roman"/>
                <a:cs typeface="Times New Roman"/>
              </a:rPr>
              <a:t>PREVENT </a:t>
            </a:r>
            <a:r>
              <a:rPr sz="1600" spc="-20" dirty="0">
                <a:latin typeface="Times New Roman"/>
                <a:cs typeface="Times New Roman"/>
              </a:rPr>
              <a:t>FURTHER </a:t>
            </a:r>
            <a:r>
              <a:rPr sz="1600" spc="-5" dirty="0">
                <a:latin typeface="Times New Roman"/>
                <a:cs typeface="Times New Roman"/>
              </a:rPr>
              <a:t>PROGRESS OF </a:t>
            </a:r>
            <a:r>
              <a:rPr sz="1600" spc="-10" dirty="0">
                <a:latin typeface="Times New Roman"/>
                <a:cs typeface="Times New Roman"/>
              </a:rPr>
              <a:t>TESTING </a:t>
            </a:r>
            <a:r>
              <a:rPr sz="1600" spc="-5" dirty="0">
                <a:latin typeface="Times New Roman"/>
                <a:cs typeface="Times New Roman"/>
              </a:rPr>
              <a:t>(FOR </a:t>
            </a:r>
            <a:r>
              <a:rPr sz="1600" spc="-10" dirty="0">
                <a:latin typeface="Times New Roman"/>
                <a:cs typeface="Times New Roman"/>
              </a:rPr>
              <a:t>EXAMPLE, </a:t>
            </a:r>
            <a:r>
              <a:rPr sz="1600" spc="-5" dirty="0">
                <a:latin typeface="Times New Roman"/>
                <a:cs typeface="Times New Roman"/>
              </a:rPr>
              <a:t>IF A 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45" dirty="0">
                <a:latin typeface="Times New Roman"/>
                <a:cs typeface="Times New Roman"/>
              </a:rPr>
              <a:t>DATABASE </a:t>
            </a:r>
            <a:r>
              <a:rPr sz="1600" spc="-10" dirty="0">
                <a:latin typeface="Times New Roman"/>
                <a:cs typeface="Times New Roman"/>
              </a:rPr>
              <a:t>DOES </a:t>
            </a:r>
            <a:r>
              <a:rPr sz="1600" spc="-5" dirty="0">
                <a:latin typeface="Times New Roman"/>
                <a:cs typeface="Times New Roman"/>
              </a:rPr>
              <a:t>NOT </a:t>
            </a:r>
            <a:r>
              <a:rPr sz="1600" spc="-65" dirty="0">
                <a:latin typeface="Times New Roman"/>
                <a:cs typeface="Times New Roman"/>
              </a:rPr>
              <a:t>START, </a:t>
            </a:r>
            <a:r>
              <a:rPr sz="1600" spc="-20" dirty="0">
                <a:latin typeface="Times New Roman"/>
                <a:cs typeface="Times New Roman"/>
              </a:rPr>
              <a:t>FURTHER </a:t>
            </a:r>
            <a:r>
              <a:rPr sz="1600" spc="-5" dirty="0">
                <a:latin typeface="Times New Roman"/>
                <a:cs typeface="Times New Roman"/>
              </a:rPr>
              <a:t>TESTS OF </a:t>
            </a:r>
            <a:r>
              <a:rPr sz="1600" spc="-55" dirty="0">
                <a:latin typeface="Times New Roman"/>
                <a:cs typeface="Times New Roman"/>
              </a:rPr>
              <a:t>QUERY, </a:t>
            </a:r>
            <a:r>
              <a:rPr sz="1600" spc="-85" dirty="0">
                <a:latin typeface="Times New Roman"/>
                <a:cs typeface="Times New Roman"/>
              </a:rPr>
              <a:t>DATA </a:t>
            </a:r>
            <a:r>
              <a:rPr sz="1600" spc="-20" dirty="0">
                <a:latin typeface="Times New Roman"/>
                <a:cs typeface="Times New Roman"/>
              </a:rPr>
              <a:t>MANIPULATION, </a:t>
            </a:r>
            <a:r>
              <a:rPr sz="1600" spc="-5" dirty="0">
                <a:latin typeface="Times New Roman"/>
                <a:cs typeface="Times New Roman"/>
              </a:rPr>
              <a:t>AND SO ON ARE </a:t>
            </a:r>
            <a:r>
              <a:rPr sz="1600" spc="-10" dirty="0">
                <a:latin typeface="Times New Roman"/>
                <a:cs typeface="Times New Roman"/>
              </a:rPr>
              <a:t>IS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SIMPLY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NOT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POSSIBLE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5" dirty="0">
                <a:latin typeface="Times New Roman"/>
                <a:cs typeface="Times New Roman"/>
              </a:rPr>
              <a:t> EXECUTE);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</a:t>
            </a:r>
            <a:endParaRPr sz="160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Font typeface="Arial MT"/>
              <a:buChar char="•"/>
            </a:pPr>
            <a:endParaRPr sz="155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DEVELOPERS</a:t>
            </a:r>
            <a:r>
              <a:rPr sz="1600" b="1" spc="-1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RELEASING</a:t>
            </a:r>
            <a:r>
              <a:rPr sz="1600" b="1" spc="-9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A</a:t>
            </a:r>
            <a:r>
              <a:rPr sz="1600" b="1" spc="-10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NEW</a:t>
            </a:r>
            <a:r>
              <a:rPr sz="1600" b="1" spc="-5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VERSION</a:t>
            </a:r>
            <a:r>
              <a:rPr sz="1600" b="1" spc="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WHICH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THEY</a:t>
            </a:r>
            <a:r>
              <a:rPr sz="1600" spc="-15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ADVISE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SHOULD BE USED IN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LIEU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endParaRPr sz="1600">
              <a:latin typeface="Times New Roman"/>
              <a:cs typeface="Times New Roman"/>
            </a:endParaRPr>
          </a:p>
          <a:p>
            <a:pPr marL="698500">
              <a:lnSpc>
                <a:spcPct val="100000"/>
              </a:lnSpc>
              <a:spcBef>
                <a:spcPts val="290"/>
              </a:spcBef>
            </a:pPr>
            <a:r>
              <a:rPr sz="1600" spc="-5" dirty="0">
                <a:latin typeface="Times New Roman"/>
                <a:cs typeface="Times New Roman"/>
              </a:rPr>
              <a:t>PRODUCT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UNDER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(BECAUSE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SOME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CRITICAL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DEFECT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FIXES).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1491" y="204597"/>
            <a:ext cx="10096500" cy="14439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marR="5080">
              <a:lnSpc>
                <a:spcPts val="5290"/>
              </a:lnSpc>
              <a:spcBef>
                <a:spcPts val="760"/>
              </a:spcBef>
            </a:pPr>
            <a:r>
              <a:rPr sz="4900" dirty="0"/>
              <a:t>IDENTIFYING </a:t>
            </a:r>
            <a:r>
              <a:rPr sz="4900" spc="-5" dirty="0"/>
              <a:t>RESPONSIBILITIES, </a:t>
            </a:r>
            <a:r>
              <a:rPr sz="4900" spc="-25" dirty="0"/>
              <a:t>STAFFING, </a:t>
            </a:r>
            <a:r>
              <a:rPr sz="4900" spc="-850" dirty="0"/>
              <a:t> </a:t>
            </a:r>
            <a:r>
              <a:rPr sz="4900" spc="-5" dirty="0"/>
              <a:t>AND TRAINING NEEDS</a:t>
            </a:r>
            <a:endParaRPr sz="4900"/>
          </a:p>
        </p:txBody>
      </p:sp>
      <p:sp>
        <p:nvSpPr>
          <p:cNvPr id="3" name="object 3"/>
          <p:cNvSpPr txBox="1"/>
          <p:nvPr/>
        </p:nvSpPr>
        <p:spPr>
          <a:xfrm>
            <a:off x="648716" y="1936369"/>
            <a:ext cx="10571480" cy="348996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53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spc="-5" dirty="0">
                <a:latin typeface="Times New Roman"/>
                <a:cs typeface="Times New Roman"/>
              </a:rPr>
              <a:t>SCOPE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MANAGEMENT</a:t>
            </a:r>
            <a:r>
              <a:rPr sz="1800" dirty="0">
                <a:latin typeface="Times New Roman"/>
                <a:cs typeface="Times New Roman"/>
              </a:rPr>
              <a:t> IDENTIFIES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i="1" spc="-20" dirty="0">
                <a:latin typeface="Times New Roman"/>
                <a:cs typeface="Times New Roman"/>
              </a:rPr>
              <a:t>WHAT</a:t>
            </a:r>
            <a:r>
              <a:rPr sz="1800" i="1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NEEDS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TESTED.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STRATEGY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OUTLINES</a:t>
            </a:r>
            <a:endParaRPr sz="1800">
              <a:latin typeface="Times New Roman"/>
              <a:cs typeface="Times New Roman"/>
            </a:endParaRPr>
          </a:p>
          <a:p>
            <a:pPr marL="241300">
              <a:lnSpc>
                <a:spcPct val="100000"/>
              </a:lnSpc>
              <a:spcBef>
                <a:spcPts val="434"/>
              </a:spcBef>
            </a:pPr>
            <a:r>
              <a:rPr sz="1800" i="1" spc="-5" dirty="0">
                <a:latin typeface="Times New Roman"/>
                <a:cs typeface="Times New Roman"/>
              </a:rPr>
              <a:t>HOW</a:t>
            </a:r>
            <a:r>
              <a:rPr sz="1800" i="1" spc="-3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DO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45" dirty="0">
                <a:latin typeface="Times New Roman"/>
                <a:cs typeface="Times New Roman"/>
              </a:rPr>
              <a:t>IT.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NEXT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ASPECT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PLANNING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i="1" spc="-5" dirty="0">
                <a:latin typeface="Times New Roman"/>
                <a:cs typeface="Times New Roman"/>
              </a:rPr>
              <a:t>WHO </a:t>
            </a:r>
            <a:r>
              <a:rPr sz="1800" spc="-75" dirty="0">
                <a:latin typeface="Times New Roman"/>
                <a:cs typeface="Times New Roman"/>
              </a:rPr>
              <a:t>PART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45" dirty="0">
                <a:latin typeface="Times New Roman"/>
                <a:cs typeface="Times New Roman"/>
              </a:rPr>
              <a:t>IT.</a:t>
            </a:r>
            <a:endParaRPr sz="1800">
              <a:latin typeface="Times New Roman"/>
              <a:cs typeface="Times New Roman"/>
            </a:endParaRPr>
          </a:p>
          <a:p>
            <a:pPr marL="241300" indent="-228600">
              <a:lnSpc>
                <a:spcPct val="100000"/>
              </a:lnSpc>
              <a:spcBef>
                <a:spcPts val="1425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300" algn="l"/>
              </a:tabLst>
            </a:pP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DIFFERENT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ROLE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DEFINITIONS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endParaRPr sz="1800">
              <a:latin typeface="Times New Roman"/>
              <a:cs typeface="Times New Roman"/>
            </a:endParaRPr>
          </a:p>
          <a:p>
            <a:pPr marL="698500" marR="488315" lvl="1" indent="-228600">
              <a:lnSpc>
                <a:spcPct val="114999"/>
              </a:lnSpc>
              <a:spcBef>
                <a:spcPts val="560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spc="-5" dirty="0">
                <a:latin typeface="Times New Roman"/>
                <a:cs typeface="Times New Roman"/>
              </a:rPr>
              <a:t>ENSURE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THERE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IS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CLEAR</a:t>
            </a:r>
            <a:r>
              <a:rPr sz="1600" b="1" spc="-95" dirty="0">
                <a:latin typeface="Times New Roman"/>
                <a:cs typeface="Times New Roman"/>
              </a:rPr>
              <a:t> </a:t>
            </a:r>
            <a:r>
              <a:rPr sz="1600" b="1" spc="-15" dirty="0">
                <a:latin typeface="Times New Roman"/>
                <a:cs typeface="Times New Roman"/>
              </a:rPr>
              <a:t>ACCOUNTABILITY</a:t>
            </a:r>
            <a:r>
              <a:rPr sz="1600" b="1" spc="-7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GIVEN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35" dirty="0">
                <a:latin typeface="Times New Roman"/>
                <a:cs typeface="Times New Roman"/>
              </a:rPr>
              <a:t>TASK,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SO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EACH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PERSON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KNOWS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55" dirty="0">
                <a:latin typeface="Times New Roman"/>
                <a:cs typeface="Times New Roman"/>
              </a:rPr>
              <a:t>WHAT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OR SHE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HAS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TO</a:t>
            </a:r>
            <a:r>
              <a:rPr sz="1600" spc="-5" dirty="0">
                <a:latin typeface="Times New Roman"/>
                <a:cs typeface="Times New Roman"/>
              </a:rPr>
              <a:t> DO;</a:t>
            </a:r>
            <a:endParaRPr sz="1600">
              <a:latin typeface="Times New Roman"/>
              <a:cs typeface="Times New Roman"/>
            </a:endParaRPr>
          </a:p>
          <a:p>
            <a:pPr marL="698500" marR="454659" lvl="1" indent="-228600">
              <a:lnSpc>
                <a:spcPct val="114999"/>
              </a:lnSpc>
              <a:spcBef>
                <a:spcPts val="1505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25" dirty="0">
                <a:latin typeface="Times New Roman"/>
                <a:cs typeface="Times New Roman"/>
              </a:rPr>
              <a:t>CLEARLY </a:t>
            </a:r>
            <a:r>
              <a:rPr sz="1600" b="1" spc="-5" dirty="0">
                <a:latin typeface="Times New Roman"/>
                <a:cs typeface="Times New Roman"/>
              </a:rPr>
              <a:t>LIST THE RESPONSIBILITIES </a:t>
            </a:r>
            <a:r>
              <a:rPr sz="1600" spc="-5" dirty="0">
                <a:latin typeface="Times New Roman"/>
                <a:cs typeface="Times New Roman"/>
              </a:rPr>
              <a:t>FOR </a:t>
            </a:r>
            <a:r>
              <a:rPr sz="1600" spc="-35" dirty="0">
                <a:latin typeface="Times New Roman"/>
                <a:cs typeface="Times New Roman"/>
              </a:rPr>
              <a:t>VARIOUS </a:t>
            </a:r>
            <a:r>
              <a:rPr sz="1600" spc="-5" dirty="0">
                <a:latin typeface="Times New Roman"/>
                <a:cs typeface="Times New Roman"/>
              </a:rPr>
              <a:t>FUNCTIONS </a:t>
            </a:r>
            <a:r>
              <a:rPr sz="1600" spc="-20" dirty="0">
                <a:latin typeface="Times New Roman"/>
                <a:cs typeface="Times New Roman"/>
              </a:rPr>
              <a:t>TO </a:t>
            </a:r>
            <a:r>
              <a:rPr sz="1600" spc="-35" dirty="0">
                <a:latin typeface="Times New Roman"/>
                <a:cs typeface="Times New Roman"/>
              </a:rPr>
              <a:t>VARIOUS </a:t>
            </a:r>
            <a:r>
              <a:rPr sz="1600" spc="-10" dirty="0">
                <a:latin typeface="Times New Roman"/>
                <a:cs typeface="Times New Roman"/>
              </a:rPr>
              <a:t>PEOPLE, </a:t>
            </a:r>
            <a:r>
              <a:rPr sz="1600" spc="-5" dirty="0">
                <a:latin typeface="Times New Roman"/>
                <a:cs typeface="Times New Roman"/>
              </a:rPr>
              <a:t>SO </a:t>
            </a:r>
            <a:r>
              <a:rPr sz="1600" spc="-50" dirty="0">
                <a:latin typeface="Times New Roman"/>
                <a:cs typeface="Times New Roman"/>
              </a:rPr>
              <a:t>THAT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EVERYONE</a:t>
            </a:r>
            <a:r>
              <a:rPr sz="1600" spc="-10" dirty="0">
                <a:latin typeface="Times New Roman"/>
                <a:cs typeface="Times New Roman"/>
              </a:rPr>
              <a:t> KNOWS</a:t>
            </a:r>
            <a:r>
              <a:rPr sz="1600" spc="-5" dirty="0">
                <a:latin typeface="Times New Roman"/>
                <a:cs typeface="Times New Roman"/>
              </a:rPr>
              <a:t> HOW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HIS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OR HER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WORK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FITS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INTO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ENTIRE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PROJECT;</a:t>
            </a:r>
            <a:endParaRPr sz="1600">
              <a:latin typeface="Times New Roman"/>
              <a:cs typeface="Times New Roman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Clr>
                <a:srgbClr val="8FA751"/>
              </a:buClr>
              <a:buFont typeface="Arial MT"/>
              <a:buChar char="•"/>
            </a:pPr>
            <a:endParaRPr sz="155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COMPLEMENT</a:t>
            </a:r>
            <a:r>
              <a:rPr sz="1600" b="1" spc="-3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EACH</a:t>
            </a:r>
            <a:r>
              <a:rPr sz="1600" b="1" spc="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OTHER</a:t>
            </a:r>
            <a:r>
              <a:rPr sz="1600" spc="-5" dirty="0">
                <a:latin typeface="Times New Roman"/>
                <a:cs typeface="Times New Roman"/>
              </a:rPr>
              <a:t>,</a:t>
            </a:r>
            <a:r>
              <a:rPr sz="1600" spc="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ENSURING </a:t>
            </a:r>
            <a:r>
              <a:rPr sz="1600" spc="-10" dirty="0">
                <a:latin typeface="Times New Roman"/>
                <a:cs typeface="Times New Roman"/>
              </a:rPr>
              <a:t>NO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ONE </a:t>
            </a:r>
            <a:r>
              <a:rPr sz="1600" spc="-5" dirty="0">
                <a:latin typeface="Times New Roman"/>
                <a:cs typeface="Times New Roman"/>
              </a:rPr>
              <a:t>STEPS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ON</a:t>
            </a:r>
            <a:r>
              <a:rPr sz="1600" spc="-9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AN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OTHERS’</a:t>
            </a:r>
            <a:r>
              <a:rPr sz="1600" spc="-15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TOES;</a:t>
            </a:r>
            <a:endParaRPr sz="1600">
              <a:latin typeface="Times New Roman"/>
              <a:cs typeface="Times New Roman"/>
            </a:endParaRPr>
          </a:p>
          <a:p>
            <a:pPr marL="698500" lvl="1" indent="-229235">
              <a:lnSpc>
                <a:spcPct val="100000"/>
              </a:lnSpc>
              <a:spcBef>
                <a:spcPts val="1785"/>
              </a:spcBef>
              <a:buClr>
                <a:srgbClr val="8FA751"/>
              </a:buClr>
              <a:buSzPct val="159375"/>
              <a:buFont typeface="Arial MT"/>
              <a:buChar char="•"/>
              <a:tabLst>
                <a:tab pos="699135" algn="l"/>
              </a:tabLst>
            </a:pPr>
            <a:r>
              <a:rPr sz="1600" b="1" spc="-5" dirty="0">
                <a:latin typeface="Times New Roman"/>
                <a:cs typeface="Times New Roman"/>
              </a:rPr>
              <a:t>SUPPLEMENT</a:t>
            </a:r>
            <a:r>
              <a:rPr sz="1600" b="1" spc="-55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EACH</a:t>
            </a:r>
            <a:r>
              <a:rPr sz="1600" b="1" dirty="0">
                <a:latin typeface="Times New Roman"/>
                <a:cs typeface="Times New Roman"/>
              </a:rPr>
              <a:t> </a:t>
            </a:r>
            <a:r>
              <a:rPr sz="1600" b="1" spc="-5" dirty="0">
                <a:latin typeface="Times New Roman"/>
                <a:cs typeface="Times New Roman"/>
              </a:rPr>
              <a:t>OTHER</a:t>
            </a:r>
            <a:r>
              <a:rPr sz="1600" spc="-5" dirty="0">
                <a:latin typeface="Times New Roman"/>
                <a:cs typeface="Times New Roman"/>
              </a:rPr>
              <a:t>,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SO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NO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40" dirty="0">
                <a:latin typeface="Times New Roman"/>
                <a:cs typeface="Times New Roman"/>
              </a:rPr>
              <a:t>TASK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IS LEFT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UNASSIGNED.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540" y="342392"/>
            <a:ext cx="9474835" cy="772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900" dirty="0"/>
              <a:t>IDENTIFYING</a:t>
            </a:r>
            <a:r>
              <a:rPr sz="4900" spc="-5" dirty="0"/>
              <a:t> RESOURCE</a:t>
            </a:r>
            <a:r>
              <a:rPr sz="4900" spc="5" dirty="0"/>
              <a:t> </a:t>
            </a:r>
            <a:r>
              <a:rPr sz="4900" spc="-5" dirty="0"/>
              <a:t>REQUIREMENTS</a:t>
            </a:r>
            <a:endParaRPr sz="490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115"/>
              </a:lnSpc>
            </a:pPr>
            <a:r>
              <a:rPr spc="-100" dirty="0"/>
              <a:t>TEST</a:t>
            </a:r>
            <a:r>
              <a:rPr spc="-5" dirty="0"/>
              <a:t> </a:t>
            </a:r>
            <a:r>
              <a:rPr spc="-45" dirty="0"/>
              <a:t>PLANNING,</a:t>
            </a:r>
            <a:r>
              <a:rPr spc="-30" dirty="0"/>
              <a:t> </a:t>
            </a:r>
            <a:r>
              <a:rPr spc="-90" dirty="0"/>
              <a:t>MANAGEMENT,</a:t>
            </a:r>
            <a:r>
              <a:rPr spc="-40" dirty="0"/>
              <a:t> </a:t>
            </a:r>
            <a:r>
              <a:rPr spc="-50" dirty="0"/>
              <a:t>EXECUTION,</a:t>
            </a:r>
            <a:r>
              <a:rPr dirty="0"/>
              <a:t> </a:t>
            </a:r>
            <a:r>
              <a:rPr spc="-20" dirty="0"/>
              <a:t>AND</a:t>
            </a:r>
            <a:r>
              <a:rPr spc="-25" dirty="0"/>
              <a:t> </a:t>
            </a:r>
            <a:r>
              <a:rPr spc="-60" dirty="0"/>
              <a:t>REPORTING</a:t>
            </a:r>
          </a:p>
          <a:p>
            <a:pPr marL="3977004">
              <a:lnSpc>
                <a:spcPts val="2220"/>
              </a:lnSpc>
            </a:pPr>
            <a:r>
              <a:rPr spc="-60" dirty="0"/>
              <a:t>P</a:t>
            </a:r>
            <a:r>
              <a:rPr spc="-105" dirty="0"/>
              <a:t>S</a:t>
            </a:r>
            <a:r>
              <a:rPr spc="-125" dirty="0"/>
              <a:t>G</a:t>
            </a:r>
            <a:r>
              <a:rPr spc="-15" dirty="0"/>
              <a:t> </a:t>
            </a:r>
            <a:r>
              <a:rPr spc="-100" dirty="0"/>
              <a:t>COLLE</a:t>
            </a:r>
            <a:r>
              <a:rPr spc="-114" dirty="0"/>
              <a:t>G</a:t>
            </a:r>
            <a:r>
              <a:rPr spc="-210" dirty="0"/>
              <a:t>E</a:t>
            </a:r>
            <a:r>
              <a:rPr spc="-30" dirty="0"/>
              <a:t> </a:t>
            </a:r>
            <a:r>
              <a:rPr spc="-150" dirty="0"/>
              <a:t>O</a:t>
            </a:r>
            <a:r>
              <a:rPr spc="-135" dirty="0"/>
              <a:t>F</a:t>
            </a:r>
            <a:r>
              <a:rPr spc="-20" dirty="0"/>
              <a:t> </a:t>
            </a:r>
            <a:r>
              <a:rPr spc="-15" dirty="0"/>
              <a:t>T</a:t>
            </a:r>
            <a:r>
              <a:rPr spc="-220" dirty="0"/>
              <a:t>E</a:t>
            </a:r>
            <a:r>
              <a:rPr spc="-60" dirty="0"/>
              <a:t>C</a:t>
            </a:r>
            <a:r>
              <a:rPr spc="-70" dirty="0"/>
              <a:t>H</a:t>
            </a:r>
            <a:r>
              <a:rPr spc="-50" dirty="0"/>
              <a:t>NO</a:t>
            </a:r>
            <a:r>
              <a:rPr spc="-35" dirty="0"/>
              <a:t>L</a:t>
            </a:r>
            <a:r>
              <a:rPr spc="-20" dirty="0"/>
              <a:t>O</a:t>
            </a:r>
            <a:r>
              <a:rPr spc="-40" dirty="0"/>
              <a:t>G</a:t>
            </a:r>
            <a:r>
              <a:rPr spc="-6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66673" y="1265046"/>
            <a:ext cx="10485120" cy="41516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marR="42545" indent="-229235">
              <a:lnSpc>
                <a:spcPct val="110000"/>
              </a:lnSpc>
              <a:spcBef>
                <a:spcPts val="100"/>
              </a:spcBef>
              <a:buClr>
                <a:srgbClr val="8FA751"/>
              </a:buClr>
              <a:buSzPct val="158333"/>
              <a:buFont typeface="Arial MT"/>
              <a:buChar char="•"/>
              <a:tabLst>
                <a:tab pos="241935" algn="l"/>
              </a:tabLst>
            </a:pPr>
            <a:r>
              <a:rPr sz="1800" spc="-5" dirty="0">
                <a:latin typeface="Times New Roman"/>
                <a:cs typeface="Times New Roman"/>
              </a:rPr>
              <a:t>AS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05" dirty="0">
                <a:latin typeface="Times New Roman"/>
                <a:cs typeface="Times New Roman"/>
              </a:rPr>
              <a:t> </a:t>
            </a:r>
            <a:r>
              <a:rPr sz="1800" spc="-75" dirty="0">
                <a:latin typeface="Times New Roman"/>
                <a:cs typeface="Times New Roman"/>
              </a:rPr>
              <a:t>PART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PLANNING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9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</a:t>
            </a:r>
            <a:r>
              <a:rPr sz="1800" spc="-1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TESTING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PROJECT,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PROJECT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MANAGER</a:t>
            </a:r>
            <a:r>
              <a:rPr sz="1800" spc="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SHOULD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PROVIDE </a:t>
            </a:r>
            <a:r>
              <a:rPr sz="1800" spc="-434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ESTIMATES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spc="-40" dirty="0">
                <a:latin typeface="Times New Roman"/>
                <a:cs typeface="Times New Roman"/>
              </a:rPr>
              <a:t>VARIOUS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HARDWARE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SOFTWARE</a:t>
            </a:r>
            <a:r>
              <a:rPr sz="1800" spc="3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RESOURCES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REQUIRED.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SOME</a:t>
            </a:r>
            <a:r>
              <a:rPr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OF </a:t>
            </a:r>
            <a:r>
              <a:rPr sz="1800" dirty="0">
                <a:latin typeface="Times New Roman"/>
                <a:cs typeface="Times New Roman"/>
              </a:rPr>
              <a:t> THE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FOLLOWING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spc="-30" dirty="0">
                <a:latin typeface="Times New Roman"/>
                <a:cs typeface="Times New Roman"/>
              </a:rPr>
              <a:t>FACTORS</a:t>
            </a:r>
            <a:r>
              <a:rPr sz="1800" spc="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NEED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TO</a:t>
            </a:r>
            <a:r>
              <a:rPr sz="1800" dirty="0">
                <a:latin typeface="Times New Roman"/>
                <a:cs typeface="Times New Roman"/>
              </a:rPr>
              <a:t> BE</a:t>
            </a:r>
            <a:r>
              <a:rPr sz="1800" spc="-5" dirty="0">
                <a:latin typeface="Times New Roman"/>
                <a:cs typeface="Times New Roman"/>
              </a:rPr>
              <a:t> CONSIDERED.</a:t>
            </a:r>
            <a:endParaRPr sz="1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135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MACHINE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CONFIGURATION</a:t>
            </a:r>
            <a:r>
              <a:rPr sz="1600" spc="-5" dirty="0">
                <a:latin typeface="Times New Roman"/>
                <a:cs typeface="Times New Roman"/>
              </a:rPr>
              <a:t> (RAM,</a:t>
            </a:r>
            <a:r>
              <a:rPr sz="1600" spc="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PROCESSOR,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DISK,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 SO ON)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NEEDED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TO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RUN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PRODUCT.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36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OVERHEADS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REQUIRED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BY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105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AUTOMATION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TOOL,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IF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ANY</a:t>
            </a:r>
            <a:endParaRPr sz="1600">
              <a:latin typeface="Times New Roman"/>
              <a:cs typeface="Times New Roman"/>
            </a:endParaRPr>
          </a:p>
          <a:p>
            <a:pPr marL="698500" marR="5080" indent="-228600">
              <a:lnSpc>
                <a:spcPct val="91100"/>
              </a:lnSpc>
              <a:spcBef>
                <a:spcPts val="670"/>
              </a:spcBef>
            </a:pPr>
            <a:r>
              <a:rPr sz="2550" spc="5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70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SUPPORTING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TOOLS</a:t>
            </a:r>
            <a:r>
              <a:rPr sz="1600" spc="-5" dirty="0">
                <a:latin typeface="Times New Roman"/>
                <a:cs typeface="Times New Roman"/>
              </a:rPr>
              <a:t> SUCH</a:t>
            </a:r>
            <a:r>
              <a:rPr sz="1600" spc="-9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COMPILERS,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85" dirty="0">
                <a:latin typeface="Times New Roman"/>
                <a:cs typeface="Times New Roman"/>
              </a:rPr>
              <a:t>DATA </a:t>
            </a:r>
            <a:r>
              <a:rPr sz="1600" spc="-25" dirty="0">
                <a:latin typeface="Times New Roman"/>
                <a:cs typeface="Times New Roman"/>
              </a:rPr>
              <a:t>GENERATORS,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CONFIGURATION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MANAGEMENT </a:t>
            </a:r>
            <a:r>
              <a:rPr sz="1600" spc="-38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TOOLS.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51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DIFFERENT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CONFIGURATIONS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15" dirty="0">
                <a:latin typeface="Times New Roman"/>
                <a:cs typeface="Times New Roman"/>
              </a:rPr>
              <a:t>SUPPORTING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30" dirty="0">
                <a:latin typeface="Times New Roman"/>
                <a:cs typeface="Times New Roman"/>
              </a:rPr>
              <a:t>SOFTWARE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THAT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MUST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BE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PRESENT</a:t>
            </a:r>
            <a:endParaRPr sz="1600">
              <a:latin typeface="Times New Roman"/>
              <a:cs typeface="Times New Roman"/>
            </a:endParaRPr>
          </a:p>
          <a:p>
            <a:pPr marL="698500" marR="525145" indent="-228600">
              <a:lnSpc>
                <a:spcPct val="89300"/>
              </a:lnSpc>
              <a:spcBef>
                <a:spcPts val="720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SPECIAL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REQUIRE</a:t>
            </a:r>
            <a:r>
              <a:rPr sz="1600" spc="-15" dirty="0">
                <a:latin typeface="Times New Roman"/>
                <a:cs typeface="Times New Roman"/>
              </a:rPr>
              <a:t>M</a:t>
            </a:r>
            <a:r>
              <a:rPr sz="1600" spc="-5" dirty="0">
                <a:latin typeface="Times New Roman"/>
                <a:cs typeface="Times New Roman"/>
              </a:rPr>
              <a:t>EN</a:t>
            </a:r>
            <a:r>
              <a:rPr sz="1600" spc="-1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S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FOR RUNNING </a:t>
            </a:r>
            <a:r>
              <a:rPr sz="1600" spc="-15" dirty="0">
                <a:latin typeface="Times New Roman"/>
                <a:cs typeface="Times New Roman"/>
              </a:rPr>
              <a:t>M</a:t>
            </a:r>
            <a:r>
              <a:rPr sz="1600" spc="-5" dirty="0">
                <a:latin typeface="Times New Roman"/>
                <a:cs typeface="Times New Roman"/>
              </a:rPr>
              <a:t>ACHINE</a:t>
            </a:r>
            <a:r>
              <a:rPr sz="1600" spc="-10" dirty="0">
                <a:latin typeface="Times New Roman"/>
                <a:cs typeface="Times New Roman"/>
              </a:rPr>
              <a:t>-</a:t>
            </a:r>
            <a:r>
              <a:rPr sz="1600" spc="-5" dirty="0">
                <a:latin typeface="Times New Roman"/>
                <a:cs typeface="Times New Roman"/>
              </a:rPr>
              <a:t>IN</a:t>
            </a:r>
            <a:r>
              <a:rPr sz="1600" spc="-15" dirty="0">
                <a:latin typeface="Times New Roman"/>
                <a:cs typeface="Times New Roman"/>
              </a:rPr>
              <a:t>T</a:t>
            </a:r>
            <a:r>
              <a:rPr sz="1600" spc="-5" dirty="0">
                <a:latin typeface="Times New Roman"/>
                <a:cs typeface="Times New Roman"/>
              </a:rPr>
              <a:t>ENS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VE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SUCH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LOAD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</a:t>
            </a:r>
            <a:r>
              <a:rPr sz="1600" spc="-15" dirty="0">
                <a:latin typeface="Times New Roman"/>
                <a:cs typeface="Times New Roman"/>
              </a:rPr>
              <a:t>E</a:t>
            </a:r>
            <a:r>
              <a:rPr sz="1600" spc="-5" dirty="0">
                <a:latin typeface="Times New Roman"/>
                <a:cs typeface="Times New Roman"/>
              </a:rPr>
              <a:t>STS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AND  PERFORMANCE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TESTS</a:t>
            </a:r>
            <a:endParaRPr sz="16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555"/>
              </a:spcBef>
            </a:pPr>
            <a:r>
              <a:rPr sz="2550" dirty="0">
                <a:solidFill>
                  <a:srgbClr val="8FA751"/>
                </a:solidFill>
                <a:latin typeface="Courier New"/>
                <a:cs typeface="Courier New"/>
              </a:rPr>
              <a:t>o</a:t>
            </a:r>
            <a:r>
              <a:rPr sz="2550" spc="-1265" dirty="0">
                <a:solidFill>
                  <a:srgbClr val="8FA751"/>
                </a:solidFill>
                <a:latin typeface="Courier New"/>
                <a:cs typeface="Courier New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APPROP</a:t>
            </a:r>
            <a:r>
              <a:rPr sz="1600" dirty="0">
                <a:latin typeface="Times New Roman"/>
                <a:cs typeface="Times New Roman"/>
              </a:rPr>
              <a:t>R</a:t>
            </a:r>
            <a:r>
              <a:rPr sz="1600" spc="-5" dirty="0">
                <a:latin typeface="Times New Roman"/>
                <a:cs typeface="Times New Roman"/>
              </a:rPr>
              <a:t>I</a:t>
            </a:r>
            <a:r>
              <a:rPr sz="1600" spc="-190" dirty="0">
                <a:latin typeface="Times New Roman"/>
                <a:cs typeface="Times New Roman"/>
              </a:rPr>
              <a:t>A</a:t>
            </a:r>
            <a:r>
              <a:rPr sz="1600" spc="-5" dirty="0">
                <a:latin typeface="Times New Roman"/>
                <a:cs typeface="Times New Roman"/>
              </a:rPr>
              <a:t>TE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NU</a:t>
            </a:r>
            <a:r>
              <a:rPr sz="1600" spc="-15" dirty="0">
                <a:latin typeface="Times New Roman"/>
                <a:cs typeface="Times New Roman"/>
              </a:rPr>
              <a:t>M</a:t>
            </a:r>
            <a:r>
              <a:rPr sz="1600" spc="-5" dirty="0">
                <a:latin typeface="Times New Roman"/>
                <a:cs typeface="Times New Roman"/>
              </a:rPr>
              <a:t>BER OF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L</a:t>
            </a:r>
            <a:r>
              <a:rPr sz="1600" spc="-15" dirty="0">
                <a:latin typeface="Times New Roman"/>
                <a:cs typeface="Times New Roman"/>
              </a:rPr>
              <a:t>I</a:t>
            </a:r>
            <a:r>
              <a:rPr sz="1600" spc="-5" dirty="0">
                <a:latin typeface="Times New Roman"/>
                <a:cs typeface="Times New Roman"/>
              </a:rPr>
              <a:t>CENSES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OF</a:t>
            </a:r>
            <a:r>
              <a:rPr sz="1600" spc="-10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ALL</a:t>
            </a:r>
            <a:r>
              <a:rPr sz="1600" spc="-85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THE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spc="-5" dirty="0">
                <a:latin typeface="Times New Roman"/>
                <a:cs typeface="Times New Roman"/>
              </a:rPr>
              <a:t>SOF</a:t>
            </a:r>
            <a:r>
              <a:rPr sz="1600" spc="-10" dirty="0">
                <a:latin typeface="Times New Roman"/>
                <a:cs typeface="Times New Roman"/>
              </a:rPr>
              <a:t>T</a:t>
            </a:r>
            <a:r>
              <a:rPr sz="1600" spc="-195" dirty="0">
                <a:latin typeface="Times New Roman"/>
                <a:cs typeface="Times New Roman"/>
              </a:rPr>
              <a:t>W</a:t>
            </a:r>
            <a:r>
              <a:rPr sz="1600" spc="-5" dirty="0">
                <a:latin typeface="Times New Roman"/>
                <a:cs typeface="Times New Roman"/>
              </a:rPr>
              <a:t>ARE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</TotalTime>
  <Words>3024</Words>
  <Application>Microsoft Office PowerPoint</Application>
  <PresentationFormat>Custom</PresentationFormat>
  <Paragraphs>323</Paragraphs>
  <Slides>37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Slide 1</vt:lpstr>
      <vt:lpstr>WHEN TESTING IS CONSIDERED AS A PROJECT ON ITS  OWN.</vt:lpstr>
      <vt:lpstr>PREPARING A TEST PLAN</vt:lpstr>
      <vt:lpstr>SCOPE MANAGEMENT: DECIDING FEATURES  TO BE TESTED/NOT TESTED</vt:lpstr>
      <vt:lpstr>SCOPE MANAGEMENT: DECIDING FEATURES  TO BE TESTED/NOT TESTED</vt:lpstr>
      <vt:lpstr>DECIDING TEST APPROACH/STRATEGY</vt:lpstr>
      <vt:lpstr>SETTING UP CRITERIA FOR TESTING</vt:lpstr>
      <vt:lpstr>IDENTIFYING RESPONSIBILITIES, STAFFING,  AND TRAINING NEEDS</vt:lpstr>
      <vt:lpstr>IDENTIFYING RESOURCE REQUIREMENTS</vt:lpstr>
      <vt:lpstr>IDENTIFYING TEST DELIVERABLES</vt:lpstr>
      <vt:lpstr>TESTING TASKS: SIZE AND EFFORT  ESTIMATION</vt:lpstr>
      <vt:lpstr>ACTIVITY BREAKDOWN AND SCHEDULING</vt:lpstr>
      <vt:lpstr>COMMUNICATIONS MANAGEMENT</vt:lpstr>
      <vt:lpstr>RISK MANAGEMENT</vt:lpstr>
      <vt:lpstr>TEST MANAGEMENT</vt:lpstr>
      <vt:lpstr>CHOICE OF STANDARDS</vt:lpstr>
      <vt:lpstr>TEST INFRASTRUCTURE MANAGEMENT</vt:lpstr>
      <vt:lpstr>TEST INFRASTRUCTURE MANAGEMENT</vt:lpstr>
      <vt:lpstr>TEST INFRASTRUCTURE MANAGEMENT</vt:lpstr>
      <vt:lpstr>TEST INFRASTRUCTURE MANAGEMENT</vt:lpstr>
      <vt:lpstr>TEST PEOPLE MANAGEMENT</vt:lpstr>
      <vt:lpstr>INTEGRATING WITH PRODUCT RELEASE</vt:lpstr>
      <vt:lpstr>TEST PROCESS</vt:lpstr>
      <vt:lpstr>PUTTING TOGETHER AND BASELINING A  TEST PLAN</vt:lpstr>
      <vt:lpstr>TEST CASE SPECIFICATION</vt:lpstr>
      <vt:lpstr>UPDATE OF TRACEABILITY MATRIX</vt:lpstr>
      <vt:lpstr>IDENTIFYING POSSIBLE CANDIDATES FOR  AUTOMATION</vt:lpstr>
      <vt:lpstr>DEVELOPING AND BASELINING TEST CASES</vt:lpstr>
      <vt:lpstr>EXECUTING TEST CASES AND KEEPING  TRACEABILITY MATRIX CURRENT</vt:lpstr>
      <vt:lpstr>COLLECTING AND ANALYZING METRICS</vt:lpstr>
      <vt:lpstr>PREPARING TEST SUMMARY REPORT</vt:lpstr>
      <vt:lpstr>RECOMMENDING PRODUCT RELEASE  CRITERIA</vt:lpstr>
      <vt:lpstr>TEST REPORTING</vt:lpstr>
      <vt:lpstr>TEST INCIDENT REPORT</vt:lpstr>
      <vt:lpstr>TEST CYCLE REPORT</vt:lpstr>
      <vt:lpstr>TEST SUMMARY REPORT</vt:lpstr>
      <vt:lpstr>RECOMMENDING PRODUCT RELEASE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TESTING &amp; Quality Assurance</dc:title>
  <dc:creator>User02</dc:creator>
  <cp:lastModifiedBy>Priya</cp:lastModifiedBy>
  <cp:revision>36</cp:revision>
  <dcterms:created xsi:type="dcterms:W3CDTF">2024-07-29T10:26:29Z</dcterms:created>
  <dcterms:modified xsi:type="dcterms:W3CDTF">2025-08-04T05:20:10Z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2024-02-05T00:00:00Z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2024-07-29T00:00:00Z</vt:filetime>
  </property>
</Properties>
</file>